
<file path=[Content_Types].xml><?xml version="1.0" encoding="utf-8"?>
<Types xmlns="http://schemas.openxmlformats.org/package/2006/content-types">
  <Override PartName="/_rels/.rels" ContentType="application/vnd.openxmlformats-package.relationships+xml"/>
  <Override PartName="/ppt/notesSlides/_rels/notesSlide73.xml.rels" ContentType="application/vnd.openxmlformats-package.relationships+xml"/>
  <Override PartName="/ppt/notesSlides/_rels/notesSlide75.xml.rels" ContentType="application/vnd.openxmlformats-package.relationships+xml"/>
  <Override PartName="/ppt/notesSlides/_rels/notesSlide59.xml.rels" ContentType="application/vnd.openxmlformats-package.relationships+xml"/>
  <Override PartName="/ppt/notesSlides/_rels/notesSlide48.xml.rels" ContentType="application/vnd.openxmlformats-package.relationships+xml"/>
  <Override PartName="/ppt/notesSlides/_rels/notesSlide56.xml.rels" ContentType="application/vnd.openxmlformats-package.relationships+xml"/>
  <Override PartName="/ppt/notesSlides/_rels/notesSlide1.xml.rels" ContentType="application/vnd.openxmlformats-package.relationships+xml"/>
  <Override PartName="/ppt/notesSlides/_rels/notesSlide49.xml.rels" ContentType="application/vnd.openxmlformats-package.relationships+xml"/>
  <Override PartName="/ppt/notesSlides/_rels/notesSlide44.xml.rels" ContentType="application/vnd.openxmlformats-package.relationships+xml"/>
  <Override PartName="/ppt/notesSlides/_rels/notesSlide27.xml.rels" ContentType="application/vnd.openxmlformats-package.relationships+xml"/>
  <Override PartName="/ppt/notesSlides/_rels/notesSlide13.xml.rels" ContentType="application/vnd.openxmlformats-package.relationships+xml"/>
  <Override PartName="/ppt/notesSlides/_rels/notesSlide11.xml.rels" ContentType="application/vnd.openxmlformats-package.relationships+xml"/>
  <Override PartName="/ppt/notesSlides/_rels/notesSlide74.xml.rels" ContentType="application/vnd.openxmlformats-package.relationships+xml"/>
  <Override PartName="/ppt/notesSlides/_rels/notesSlide9.xml.rels" ContentType="application/vnd.openxmlformats-package.relationships+xml"/>
  <Override PartName="/ppt/notesSlides/_rels/notesSlide72.xml.rels" ContentType="application/vnd.openxmlformats-package.relationships+xml"/>
  <Override PartName="/ppt/notesSlides/notesSlide74.xml" ContentType="application/vnd.openxmlformats-officedocument.presentationml.notesSlide+xml"/>
  <Override PartName="/ppt/notesSlides/notesSlide73.xml" ContentType="application/vnd.openxmlformats-officedocument.presentationml.notesSlide+xml"/>
  <Override PartName="/ppt/notesSlides/notesSlide49.xml" ContentType="application/vnd.openxmlformats-officedocument.presentationml.notesSlide+xml"/>
  <Override PartName="/ppt/notesSlides/notesSlide44.xml" ContentType="application/vnd.openxmlformats-officedocument.presentationml.notesSlide+xml"/>
  <Override PartName="/ppt/notesSlides/notesSlide75.xml" ContentType="application/vnd.openxmlformats-officedocument.presentationml.notesSlide+xml"/>
  <Override PartName="/ppt/notesSlides/notesSlide9.xml" ContentType="application/vnd.openxmlformats-officedocument.presentationml.notesSlide+xml"/>
  <Override PartName="/ppt/notesSlides/notesSlide59.xml" ContentType="application/vnd.openxmlformats-officedocument.presentationml.notesSlide+xml"/>
  <Override PartName="/ppt/notesSlides/notesSlide13.xml" ContentType="application/vnd.openxmlformats-officedocument.presentationml.notesSlide+xml"/>
  <Override PartName="/ppt/notesSlides/notesSlide11.xml" ContentType="application/vnd.openxmlformats-officedocument.presentationml.notesSlide+xml"/>
  <Override PartName="/ppt/notesSlides/notesSlide72.xml" ContentType="application/vnd.openxmlformats-officedocument.presentationml.notesSlide+xml"/>
  <Override PartName="/ppt/notesSlides/notesSlide56.xml" ContentType="application/vnd.openxmlformats-officedocument.presentationml.notesSlide+xml"/>
  <Override PartName="/ppt/notesSlides/notesSlide27.xml" ContentType="application/vnd.openxmlformats-officedocument.presentationml.notesSlide+xml"/>
  <Override PartName="/ppt/notesSlides/notesSlide48.xml" ContentType="application/vnd.openxmlformats-officedocument.presentationml.notesSlide+xml"/>
  <Override PartName="/ppt/notesSlides/notesSlide1.xml" ContentType="application/vnd.openxmlformats-officedocument.presentationml.notesSlide+xml"/>
  <Override PartName="/ppt/_rels/presentation.xml.rels" ContentType="application/vnd.openxmlformats-package.relationships+xml"/>
  <Override PartName="/ppt/media/image50.png" ContentType="image/png"/>
  <Override PartName="/ppt/media/image49.png" ContentType="image/png"/>
  <Override PartName="/ppt/media/image48.png" ContentType="image/png"/>
  <Override PartName="/ppt/media/image47.png" ContentType="image/png"/>
  <Override PartName="/ppt/media/image46.png" ContentType="image/png"/>
  <Override PartName="/ppt/media/image45.png" ContentType="image/png"/>
  <Override PartName="/ppt/media/image44.png" ContentType="image/png"/>
  <Override PartName="/ppt/media/image43.png" ContentType="image/png"/>
  <Override PartName="/ppt/media/image42.png" ContentType="image/png"/>
  <Override PartName="/ppt/media/image41.png" ContentType="image/png"/>
  <Override PartName="/ppt/media/image40.png" ContentType="image/png"/>
  <Override PartName="/ppt/media/image35.png" ContentType="image/png"/>
  <Override PartName="/ppt/media/image34.png" ContentType="image/png"/>
  <Override PartName="/ppt/media/image33.png" ContentType="image/png"/>
  <Override PartName="/ppt/media/image32.png" ContentType="image/png"/>
  <Override PartName="/ppt/media/image31.png" ContentType="image/png"/>
  <Override PartName="/ppt/media/image30.png" ContentType="image/png"/>
  <Override PartName="/ppt/media/image29.png" ContentType="image/png"/>
  <Override PartName="/ppt/media/image28.png" ContentType="image/png"/>
  <Override PartName="/ppt/media/image27.png" ContentType="image/png"/>
  <Override PartName="/ppt/media/image26.png" ContentType="image/png"/>
  <Override PartName="/ppt/media/image25.png" ContentType="image/png"/>
  <Override PartName="/ppt/media/image14.png" ContentType="image/png"/>
  <Override PartName="/ppt/media/image24.jpeg" ContentType="image/jpeg"/>
  <Override PartName="/ppt/media/image15.png" ContentType="image/png"/>
  <Override PartName="/ppt/media/image23.jpeg" ContentType="image/jpeg"/>
  <Override PartName="/ppt/media/image5.png" ContentType="image/png"/>
  <Override PartName="/ppt/media/image20.png" ContentType="image/png"/>
  <Override PartName="/ppt/media/image19.png" ContentType="image/png"/>
  <Override PartName="/ppt/media/image18.png" ContentType="image/png"/>
  <Override PartName="/ppt/media/image17.png" ContentType="image/png"/>
  <Override PartName="/ppt/media/image21.jpeg" ContentType="image/jpeg"/>
  <Override PartName="/ppt/media/image16.png" ContentType="image/png"/>
  <Override PartName="/ppt/media/image13.png" ContentType="image/png"/>
  <Override PartName="/ppt/media/image12.png" ContentType="image/png"/>
  <Override PartName="/ppt/media/image10.png" ContentType="image/png"/>
  <Override PartName="/ppt/media/image9.png" ContentType="image/png"/>
  <Override PartName="/ppt/media/image8.png" ContentType="image/png"/>
  <Override PartName="/ppt/media/image22.png" ContentType="image/png"/>
  <Override PartName="/ppt/media/image7.png" ContentType="image/png"/>
  <Override PartName="/ppt/media/image11.png" ContentType="image/png"/>
  <Override PartName="/ppt/media/image6.png" ContentType="image/png"/>
  <Override PartName="/ppt/media/image39.png" ContentType="image/png"/>
  <Override PartName="/ppt/media/image4.png" ContentType="image/png"/>
  <Override PartName="/ppt/media/image38.png" ContentType="image/png"/>
  <Override PartName="/ppt/media/image3.png" ContentType="image/png"/>
  <Override PartName="/ppt/media/image37.png" ContentType="image/png"/>
  <Override PartName="/ppt/media/image2.png" ContentType="image/png"/>
  <Override PartName="/ppt/media/image36.png" ContentType="image/png"/>
  <Override PartName="/ppt/media/image51.png" ContentType="image/png"/>
  <Override PartName="/ppt/media/image1.png" ContentType="image/png"/>
  <Override PartName="/ppt/slides/slide82.xml" ContentType="application/vnd.openxmlformats-officedocument.presentationml.slide+xml"/>
  <Override PartName="/ppt/slides/slide81.xml" ContentType="application/vnd.openxmlformats-officedocument.presentationml.slide+xml"/>
  <Override PartName="/ppt/slides/slide80.xml" ContentType="application/vnd.openxmlformats-officedocument.presentationml.slide+xml"/>
  <Override PartName="/ppt/slides/slide78.xml" ContentType="application/vnd.openxmlformats-officedocument.presentationml.slide+xml"/>
  <Override PartName="/ppt/slides/slide77.xml" ContentType="application/vnd.openxmlformats-officedocument.presentationml.slide+xml"/>
  <Override PartName="/ppt/slides/slide76.xml" ContentType="application/vnd.openxmlformats-officedocument.presentationml.slide+xml"/>
  <Override PartName="/ppt/slides/slide75.xml" ContentType="application/vnd.openxmlformats-officedocument.presentationml.slide+xml"/>
  <Override PartName="/ppt/slides/slide74.xml" ContentType="application/vnd.openxmlformats-officedocument.presentationml.slide+xml"/>
  <Override PartName="/ppt/slides/slide73.xml" ContentType="application/vnd.openxmlformats-officedocument.presentationml.slide+xml"/>
  <Override PartName="/ppt/slides/slide72.xml" ContentType="application/vnd.openxmlformats-officedocument.presentationml.slide+xml"/>
  <Override PartName="/ppt/slides/slide71.xml" ContentType="application/vnd.openxmlformats-officedocument.presentationml.slide+xml"/>
  <Override PartName="/ppt/slides/slide70.xml" ContentType="application/vnd.openxmlformats-officedocument.presentationml.slide+xml"/>
  <Override PartName="/ppt/slides/slide68.xml" ContentType="application/vnd.openxmlformats-officedocument.presentationml.slide+xml"/>
  <Override PartName="/ppt/slides/slide67.xml" ContentType="application/vnd.openxmlformats-officedocument.presentationml.slide+xml"/>
  <Override PartName="/ppt/slides/slide66.xml" ContentType="application/vnd.openxmlformats-officedocument.presentationml.slide+xml"/>
  <Override PartName="/ppt/slides/slide65.xml" ContentType="application/vnd.openxmlformats-officedocument.presentationml.slide+xml"/>
  <Override PartName="/ppt/slides/slide64.xml" ContentType="application/vnd.openxmlformats-officedocument.presentationml.slide+xml"/>
  <Override PartName="/ppt/slides/slide63.xml" ContentType="application/vnd.openxmlformats-officedocument.presentationml.slide+xml"/>
  <Override PartName="/ppt/slides/slide62.xml" ContentType="application/vnd.openxmlformats-officedocument.presentationml.slide+xml"/>
  <Override PartName="/ppt/slides/slide61.xml" ContentType="application/vnd.openxmlformats-officedocument.presentationml.slide+xml"/>
  <Override PartName="/ppt/slides/slide60.xml" ContentType="application/vnd.openxmlformats-officedocument.presentationml.slide+xml"/>
  <Override PartName="/ppt/slides/slide59.xml" ContentType="application/vnd.openxmlformats-officedocument.presentationml.slide+xml"/>
  <Override PartName="/ppt/slides/slide58.xml" ContentType="application/vnd.openxmlformats-officedocument.presentationml.slide+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46.xml" ContentType="application/vnd.openxmlformats-officedocument.presentationml.slide+xml"/>
  <Override PartName="/ppt/slides/slide45.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xml" ContentType="application/vnd.openxmlformats-officedocument.presentationml.slide+xml"/>
  <Override PartName="/ppt/slides/slide23.xml" ContentType="application/vnd.openxmlformats-officedocument.presentationml.slide+xml"/>
  <Override PartName="/ppt/slides/slide11.xml" ContentType="application/vnd.openxmlformats-officedocument.presentationml.slide+xml"/>
  <Override PartName="/ppt/slides/slide57.xml" ContentType="application/vnd.openxmlformats-officedocument.presentationml.slide+xml"/>
  <Override PartName="/ppt/slides/slide9.xml" ContentType="application/vnd.openxmlformats-officedocument.presentationml.slide+xml"/>
  <Override PartName="/ppt/slides/slide22.xml" ContentType="application/vnd.openxmlformats-officedocument.presentationml.slide+xml"/>
  <Override PartName="/ppt/slides/slide69.xml" ContentType="application/vnd.openxmlformats-officedocument.presentationml.slide+xml"/>
  <Override PartName="/ppt/slides/slide10.xml" ContentType="application/vnd.openxmlformats-officedocument.presentationml.slide+xml"/>
  <Override PartName="/ppt/slides/slide56.xml" ContentType="application/vnd.openxmlformats-officedocument.presentationml.slide+xml"/>
  <Override PartName="/ppt/slides/slide8.xml" ContentType="application/vnd.openxmlformats-officedocument.presentationml.slide+xml"/>
  <Override PartName="/ppt/slides/slide21.xml" ContentType="application/vnd.openxmlformats-officedocument.presentationml.slide+xml"/>
  <Override PartName="/ppt/slides/slide29.xml" ContentType="application/vnd.openxmlformats-officedocument.presentationml.slide+xml"/>
  <Override PartName="/ppt/slides/slide55.xml" ContentType="application/vnd.openxmlformats-officedocument.presentationml.slide+xml"/>
  <Override PartName="/ppt/slides/slide7.xml" ContentType="application/vnd.openxmlformats-officedocument.presentationml.slide+xml"/>
  <Override PartName="/ppt/slides/slide79.xml" ContentType="application/vnd.openxmlformats-officedocument.presentationml.slide+xml"/>
  <Override PartName="/ppt/slides/slide20.xml" ContentType="application/vnd.openxmlformats-officedocument.presentationml.slide+xml"/>
  <Override PartName="/ppt/slides/slide28.xml" ContentType="application/vnd.openxmlformats-officedocument.presentationml.slide+xml"/>
  <Override PartName="/ppt/slides/slide54.xml" ContentType="application/vnd.openxmlformats-officedocument.presentationml.slide+xml"/>
  <Override PartName="/ppt/slides/slide6.xml" ContentType="application/vnd.openxmlformats-officedocument.presentationml.slide+xml"/>
  <Override PartName="/ppt/slides/slide27.xml" ContentType="application/vnd.openxmlformats-officedocument.presentationml.slide+xml"/>
  <Override PartName="/ppt/slides/_rels/slide78.xml.rels" ContentType="application/vnd.openxmlformats-package.relationships+xml"/>
  <Override PartName="/ppt/slides/_rels/slide76.xml.rels" ContentType="application/vnd.openxmlformats-package.relationships+xml"/>
  <Override PartName="/ppt/slides/_rels/slide75.xml.rels" ContentType="application/vnd.openxmlformats-package.relationships+xml"/>
  <Override PartName="/ppt/slides/_rels/slide74.xml.rels" ContentType="application/vnd.openxmlformats-package.relationships+xml"/>
  <Override PartName="/ppt/slides/_rels/slide73.xml.rels" ContentType="application/vnd.openxmlformats-package.relationships+xml"/>
  <Override PartName="/ppt/slides/_rels/slide72.xml.rels" ContentType="application/vnd.openxmlformats-package.relationships+xml"/>
  <Override PartName="/ppt/slides/_rels/slide71.xml.rels" ContentType="application/vnd.openxmlformats-package.relationships+xml"/>
  <Override PartName="/ppt/slides/_rels/slide67.xml.rels" ContentType="application/vnd.openxmlformats-package.relationships+xml"/>
  <Override PartName="/ppt/slides/_rels/slide66.xml.rels" ContentType="application/vnd.openxmlformats-package.relationships+xml"/>
  <Override PartName="/ppt/slides/_rels/slide65.xml.rels" ContentType="application/vnd.openxmlformats-package.relationships+xml"/>
  <Override PartName="/ppt/slides/_rels/slide64.xml.rels" ContentType="application/vnd.openxmlformats-package.relationships+xml"/>
  <Override PartName="/ppt/slides/_rels/slide63.xml.rels" ContentType="application/vnd.openxmlformats-package.relationships+xml"/>
  <Override PartName="/ppt/slides/_rels/slide62.xml.rels" ContentType="application/vnd.openxmlformats-package.relationships+xml"/>
  <Override PartName="/ppt/slides/_rels/slide61.xml.rels" ContentType="application/vnd.openxmlformats-package.relationships+xml"/>
  <Override PartName="/ppt/slides/_rels/slide79.xml.rels" ContentType="application/vnd.openxmlformats-package.relationships+xml"/>
  <Override PartName="/ppt/slides/_rels/slide60.xml.rels" ContentType="application/vnd.openxmlformats-package.relationships+xml"/>
  <Override PartName="/ppt/slides/_rels/slide59.xml.rels" ContentType="application/vnd.openxmlformats-package.relationships+xml"/>
  <Override PartName="/ppt/slides/_rels/slide57.xml.rels" ContentType="application/vnd.openxmlformats-package.relationships+xml"/>
  <Override PartName="/ppt/slides/_rels/slide56.xml.rels" ContentType="application/vnd.openxmlformats-package.relationships+xml"/>
  <Override PartName="/ppt/slides/_rels/slide55.xml.rels" ContentType="application/vnd.openxmlformats-package.relationships+xml"/>
  <Override PartName="/ppt/slides/_rels/slide54.xml.rels" ContentType="application/vnd.openxmlformats-package.relationships+xml"/>
  <Override PartName="/ppt/slides/_rels/slide53.xml.rels" ContentType="application/vnd.openxmlformats-package.relationships+xml"/>
  <Override PartName="/ppt/slides/_rels/slide52.xml.rels" ContentType="application/vnd.openxmlformats-package.relationships+xml"/>
  <Override PartName="/ppt/slides/_rels/slide49.xml.rels" ContentType="application/vnd.openxmlformats-package.relationships+xml"/>
  <Override PartName="/ppt/slides/_rels/slide48.xml.rels" ContentType="application/vnd.openxmlformats-package.relationships+xml"/>
  <Override PartName="/ppt/slides/_rels/slide47.xml.rels" ContentType="application/vnd.openxmlformats-package.relationships+xml"/>
  <Override PartName="/ppt/slides/_rels/slide46.xml.rels" ContentType="application/vnd.openxmlformats-package.relationships+xml"/>
  <Override PartName="/ppt/slides/_rels/slide43.xml.rels" ContentType="application/vnd.openxmlformats-package.relationships+xml"/>
  <Override PartName="/ppt/slides/_rels/slide42.xml.rels" ContentType="application/vnd.openxmlformats-package.relationships+xml"/>
  <Override PartName="/ppt/slides/_rels/slide41.xml.rels" ContentType="application/vnd.openxmlformats-package.relationships+xml"/>
  <Override PartName="/ppt/slides/_rels/slide40.xml.rels" ContentType="application/vnd.openxmlformats-package.relationships+xml"/>
  <Override PartName="/ppt/slides/_rels/slide39.xml.rels" ContentType="application/vnd.openxmlformats-package.relationships+xml"/>
  <Override PartName="/ppt/slides/_rels/slide38.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35.xml.rels" ContentType="application/vnd.openxmlformats-package.relationships+xml"/>
  <Override PartName="/ppt/slides/_rels/slide77.xml.rels" ContentType="application/vnd.openxmlformats-package.relationships+xml"/>
  <Override PartName="/ppt/slides/_rels/slide45.xml.rels" ContentType="application/vnd.openxmlformats-package.relationships+xml"/>
  <Override PartName="/ppt/slides/_rels/slide34.xml.rels" ContentType="application/vnd.openxmlformats-package.relationships+xml"/>
  <Override PartName="/ppt/slides/_rels/slide44.xml.rels" ContentType="application/vnd.openxmlformats-package.relationships+xml"/>
  <Override PartName="/ppt/slides/_rels/slide33.xml.rels" ContentType="application/vnd.openxmlformats-package.relationships+xml"/>
  <Override PartName="/ppt/slides/_rels/slide30.xml.rels" ContentType="application/vnd.openxmlformats-package.relationships+xml"/>
  <Override PartName="/ppt/slides/_rels/slide58.xml.rels" ContentType="application/vnd.openxmlformats-package.relationships+xml"/>
  <Override PartName="/ppt/slides/_rels/slide26.xml.rels" ContentType="application/vnd.openxmlformats-package.relationships+xml"/>
  <Override PartName="/ppt/slides/_rels/slide32.xml.rels" ContentType="application/vnd.openxmlformats-package.relationships+xml"/>
  <Override PartName="/ppt/slides/_rels/slide21.xml.rels" ContentType="application/vnd.openxmlformats-package.relationships+xml"/>
  <Override PartName="/ppt/slides/_rels/slide31.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81.xml.rels" ContentType="application/vnd.openxmlformats-package.relationships+xml"/>
  <Override PartName="/ppt/slides/_rels/slide23.xml.rels" ContentType="application/vnd.openxmlformats-package.relationships+xml"/>
  <Override PartName="/ppt/slides/_rels/slide15.xml.rels" ContentType="application/vnd.openxmlformats-package.relationships+xml"/>
  <Override PartName="/ppt/slides/_rels/slide80.xml.rels" ContentType="application/vnd.openxmlformats-package.relationships+xml"/>
  <Override PartName="/ppt/slides/_rels/slide22.xml.rels" ContentType="application/vnd.openxmlformats-package.relationships+xml"/>
  <Override PartName="/ppt/slides/_rels/slide14.xml.rels" ContentType="application/vnd.openxmlformats-package.relationships+xml"/>
  <Override PartName="/ppt/slides/_rels/slide27.xml.rels" ContentType="application/vnd.openxmlformats-package.relationships+xml"/>
  <Override PartName="/ppt/slides/_rels/slide69.xml.rels" ContentType="application/vnd.openxmlformats-package.relationships+xml"/>
  <Override PartName="/ppt/slides/_rels/slide50.xml.rels" ContentType="application/vnd.openxmlformats-package.relationships+xml"/>
  <Override PartName="/ppt/slides/_rels/slide5.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68.xml.rels" ContentType="application/vnd.openxmlformats-package.relationships+xml"/>
  <Override PartName="/ppt/slides/_rels/slide4.xml.rels" ContentType="application/vnd.openxmlformats-package.relationships+xml"/>
  <Override PartName="/ppt/slides/_rels/slide70.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29.xml.rels" ContentType="application/vnd.openxmlformats-package.relationships+xml"/>
  <Override PartName="/ppt/slides/_rels/slide10.xml.rels" ContentType="application/vnd.openxmlformats-package.relationships+xml"/>
  <Override PartName="/ppt/slides/_rels/slide82.xml.rels" ContentType="application/vnd.openxmlformats-package.relationships+xml"/>
  <Override PartName="/ppt/slides/_rels/slide24.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8.xml.rels" ContentType="application/vnd.openxmlformats-package.relationships+xml"/>
  <Override PartName="/ppt/slides/_rels/slide51.xml.rels" ContentType="application/vnd.openxmlformats-package.relationships+xml"/>
  <Override PartName="/ppt/slides/_rels/slide6.xml.rels" ContentType="application/vnd.openxmlformats-package.relationships+xml"/>
  <Override PartName="/ppt/slides/_rels/slide25.xml.rels" ContentType="application/vnd.openxmlformats-package.relationships+xml"/>
  <Override PartName="/ppt/slides/_rels/slide3.xml.rels" ContentType="application/vnd.openxmlformats-package.relationships+xml"/>
  <Override PartName="/ppt/slides/slide53.xml" ContentType="application/vnd.openxmlformats-officedocument.presentationml.slide+xml"/>
  <Override PartName="/ppt/slides/slide5.xml" ContentType="application/vnd.openxmlformats-officedocument.presentationml.slide+xml"/>
  <Override PartName="/ppt/slides/slide26.xml" ContentType="application/vnd.openxmlformats-officedocument.presentationml.slide+xml"/>
  <Override PartName="/ppt/slides/slide52.xml" ContentType="application/vnd.openxmlformats-officedocument.presentationml.slide+xml"/>
  <Override PartName="/ppt/slides/slide4.xml" ContentType="application/vnd.openxmlformats-officedocument.presentationml.slide+xml"/>
  <Override PartName="/ppt/slides/slide25.xml" ContentType="application/vnd.openxmlformats-officedocument.presentationml.slide+xml"/>
  <Override PartName="/ppt/slides/slide51.xml" ContentType="application/vnd.openxmlformats-officedocument.presentationml.slide+xml"/>
  <Override PartName="/ppt/slides/slide3.xml" ContentType="application/vnd.openxmlformats-officedocument.presentationml.slide+xml"/>
  <Override PartName="/ppt/slides/slide24.xml" ContentType="application/vnd.openxmlformats-officedocument.presentationml.slide+xml"/>
  <Override PartName="/ppt/slides/slide50.xml" ContentType="application/vnd.openxmlformats-officedocument.presentationml.slide+xml"/>
  <Override PartName="/ppt/slides/slide2.xml" ContentType="application/vnd.openxmlformats-officedocument.presentationml.slide+xml"/>
  <Override PartName="/ppt/slides/slide19.xml" ContentType="application/vnd.openxmlformats-officedocument.presentationml.slide+xml"/>
  <Override PartName="/ppt/slideLayouts/slideLayout60.xml" ContentType="application/vnd.openxmlformats-officedocument.presentationml.slideLayout+xml"/>
  <Override PartName="/ppt/slideLayouts/slideLayout59.xml" ContentType="application/vnd.openxmlformats-officedocument.presentationml.slideLayout+xml"/>
  <Override PartName="/ppt/slideLayouts/slideLayout58.xml" ContentType="application/vnd.openxmlformats-officedocument.presentationml.slideLayout+xml"/>
  <Override PartName="/ppt/slideLayouts/slideLayout57.xml" ContentType="application/vnd.openxmlformats-officedocument.presentationml.slideLayout+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_rels/slideLayout60.xml.rels" ContentType="application/vnd.openxmlformats-package.relationships+xml"/>
  <Override PartName="/ppt/slideLayouts/_rels/slideLayout59.xml.rels" ContentType="application/vnd.openxmlformats-package.relationships+xml"/>
  <Override PartName="/ppt/slideLayouts/_rels/slideLayout57.xml.rels" ContentType="application/vnd.openxmlformats-package.relationships+xml"/>
  <Override PartName="/ppt/slideLayouts/_rels/slideLayout56.xml.rels" ContentType="application/vnd.openxmlformats-package.relationships+xml"/>
  <Override PartName="/ppt/slideLayouts/_rels/slideLayout55.xml.rels" ContentType="application/vnd.openxmlformats-package.relationships+xml"/>
  <Override PartName="/ppt/slideLayouts/_rels/slideLayout51.xml.rels" ContentType="application/vnd.openxmlformats-package.relationships+xml"/>
  <Override PartName="/ppt/slideLayouts/_rels/slideLayout49.xml.rels" ContentType="application/vnd.openxmlformats-package.relationships+xml"/>
  <Override PartName="/ppt/slideLayouts/_rels/slideLayout48.xml.rels" ContentType="application/vnd.openxmlformats-package.relationships+xml"/>
  <Override PartName="/ppt/slideLayouts/_rels/slideLayout47.xml.rels" ContentType="application/vnd.openxmlformats-package.relationships+xml"/>
  <Override PartName="/ppt/slideLayouts/_rels/slideLayout46.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45.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58.xml.rels" ContentType="application/vnd.openxmlformats-package.relationships+xml"/>
  <Override PartName="/ppt/slideLayouts/_rels/slideLayout26.xml.rels" ContentType="application/vnd.openxmlformats-package.relationships+xml"/>
  <Override PartName="/ppt/slideLayouts/_rels/slideLayout20.xml.rels" ContentType="application/vnd.openxmlformats-package.relationships+xml"/>
  <Override PartName="/ppt/slideLayouts/_rels/slideLayout39.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_rels/slideLayout31.xml.rels" ContentType="application/vnd.openxmlformats-package.relationships+xml"/>
  <Override PartName="/ppt/slideLayouts/_rels/slideLayout16.xml.rels" ContentType="application/vnd.openxmlformats-package.relationships+xml"/>
  <Override PartName="/ppt/slideLayouts/_rels/slideLayout23.xml.rels" ContentType="application/vnd.openxmlformats-package.relationships+xml"/>
  <Override PartName="/ppt/slideLayouts/_rels/slideLayout15.xml.rels" ContentType="application/vnd.openxmlformats-package.relationships+xml"/>
  <Override PartName="/ppt/slideLayouts/_rels/slideLayout22.xml.rels" ContentType="application/vnd.openxmlformats-package.relationships+xml"/>
  <Override PartName="/ppt/slideLayouts/_rels/slideLayout14.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2.xml.rels" ContentType="application/vnd.openxmlformats-package.relationships+xml"/>
  <Override PartName="/ppt/slideLayouts/_rels/slideLayout44.xml.rels" ContentType="application/vnd.openxmlformats-package.relationships+xml"/>
  <Override PartName="/ppt/slideLayouts/_rels/slideLayout33.xml.rels" ContentType="application/vnd.openxmlformats-package.relationships+xml"/>
  <Override PartName="/ppt/slideLayouts/_rels/slideLayout54.xml.rels" ContentType="application/vnd.openxmlformats-package.relationships+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43.xml.rels" ContentType="application/vnd.openxmlformats-package.relationships+xml"/>
  <Override PartName="/ppt/slideLayouts/_rels/slideLayout53.xml.rels" ContentType="application/vnd.openxmlformats-package.relationships+xml"/>
  <Override PartName="/ppt/slideLayouts/_rels/slideLayout8.xml.rels" ContentType="application/vnd.openxmlformats-package.relationships+xml"/>
  <Override PartName="/ppt/slideLayouts/_rels/slideLayout42.xml.rels" ContentType="application/vnd.openxmlformats-package.relationships+xml"/>
  <Override PartName="/ppt/slideLayouts/_rels/slideLayout52.xml.rels" ContentType="application/vnd.openxmlformats-package.relationships+xml"/>
  <Override PartName="/ppt/slideLayouts/_rels/slideLayout7.xml.rels" ContentType="application/vnd.openxmlformats-package.relationships+xml"/>
  <Override PartName="/ppt/slideLayouts/_rels/slideLayout41.xml.rels" ContentType="application/vnd.openxmlformats-package.relationships+xml"/>
  <Override PartName="/ppt/slideLayouts/_rels/slideLayout6.xml.rels" ContentType="application/vnd.openxmlformats-package.relationships+xml"/>
  <Override PartName="/ppt/slideLayouts/_rels/slideLayout50.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slideLayout50.xml" ContentType="application/vnd.openxmlformats-officedocument.presentationml.slideLayout+xml"/>
  <Override PartName="/ppt/slideLayouts/slideLayout6.xml" ContentType="application/vnd.openxmlformats-officedocument.presentationml.slideLayout+xml"/>
  <Override PartName="/ppt/slideLayouts/slideLayout47.xml" ContentType="application/vnd.openxmlformats-officedocument.presentationml.slideLayout+xml"/>
  <Override PartName="/ppt/slideLayouts/slideLayout5.xml" ContentType="application/vnd.openxmlformats-officedocument.presentationml.slideLayout+xml"/>
  <Override PartName="/ppt/slideLayouts/slideLayout46.xml" ContentType="application/vnd.openxmlformats-officedocument.presentationml.slideLayout+xml"/>
  <Override PartName="/ppt/slideLayouts/slideLayout4.xml" ContentType="application/vnd.openxmlformats-officedocument.presentationml.slideLayout+xml"/>
  <Override PartName="/ppt/slideLayouts/slideLayout45.xml" ContentType="application/vnd.openxmlformats-officedocument.presentationml.slideLayout+xml"/>
  <Override PartName="/ppt/slideLayouts/slideLayout3.xml" ContentType="application/vnd.openxmlformats-officedocument.presentationml.slideLayout+xml"/>
  <Override PartName="/ppt/slideLayouts/slideLayout44.xml" ContentType="application/vnd.openxmlformats-officedocument.presentationml.slideLayout+xml"/>
  <Override PartName="/ppt/slideLayouts/slideLayout2.xml" ContentType="application/vnd.openxmlformats-officedocument.presentationml.slideLayout+xml"/>
  <Override PartName="/ppt/slideLayouts/slideLayout43.xml" ContentType="application/vnd.openxmlformats-officedocument.presentationml.slideLayout+xml"/>
  <Override PartName="/ppt/slideLayouts/slideLayout1.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48.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21.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17.xml" ContentType="application/vnd.openxmlformats-officedocument.presentationml.slideLayout+xml"/>
  <Override PartName="/ppt/slideLayouts/slideLayout49.xml" ContentType="application/vnd.openxmlformats-officedocument.presentationml.slideLayout+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presentation.xml" ContentType="application/vnd.openxmlformats-officedocument.presentationml.presentation.main+xml"/>
  <Override PartName="/ppt/notesMasters/_rels/notesMaster1.xml.rels" ContentType="application/vnd.openxmlformats-package.relationships+xml"/>
  <Override PartName="/ppt/notesMasters/notesMaster1.xml" ContentType="application/vnd.openxmlformats-officedocument.presentationml.notesMaster+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6.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PlaceHolder 1"/>
          <p:cNvSpPr>
            <a:spLocks noGrp="1"/>
          </p:cNvSpPr>
          <p:nvPr>
            <p:ph type="body"/>
          </p:nvPr>
        </p:nvSpPr>
        <p:spPr>
          <a:xfrm>
            <a:off x="756000" y="5078520"/>
            <a:ext cx="6047640" cy="4811040"/>
          </a:xfrm>
          <a:prstGeom prst="rect">
            <a:avLst/>
          </a:prstGeom>
        </p:spPr>
        <p:txBody>
          <a:bodyPr lIns="0" rIns="0" tIns="0" bIns="0"/>
          <a:p>
            <a:r>
              <a:rPr b="0" lang="en-US" sz="2000" spc="-1" strike="noStrike">
                <a:latin typeface="Arial"/>
              </a:rPr>
              <a:t>Click to edit the notes format</a:t>
            </a:r>
            <a:endParaRPr b="0" lang="en-US" sz="2000" spc="-1" strike="noStrike">
              <a:latin typeface="Arial"/>
            </a:endParaRPr>
          </a:p>
        </p:txBody>
      </p:sp>
      <p:sp>
        <p:nvSpPr>
          <p:cNvPr id="202" name="PlaceHolder 2"/>
          <p:cNvSpPr>
            <a:spLocks noGrp="1"/>
          </p:cNvSpPr>
          <p:nvPr>
            <p:ph type="hdr"/>
          </p:nvPr>
        </p:nvSpPr>
        <p:spPr>
          <a:xfrm>
            <a:off x="0" y="0"/>
            <a:ext cx="3280680" cy="534240"/>
          </a:xfrm>
          <a:prstGeom prst="rect">
            <a:avLst/>
          </a:prstGeom>
        </p:spPr>
        <p:txBody>
          <a:bodyPr lIns="0" rIns="0" tIns="0" bIns="0"/>
          <a:p>
            <a:r>
              <a:rPr b="0" lang="en-US" sz="1400" spc="-1" strike="noStrike">
                <a:latin typeface="Times New Roman"/>
              </a:rPr>
              <a:t>&lt;header&gt;</a:t>
            </a:r>
            <a:endParaRPr b="0" lang="en-US" sz="1400" spc="-1" strike="noStrike">
              <a:latin typeface="Times New Roman"/>
            </a:endParaRPr>
          </a:p>
        </p:txBody>
      </p:sp>
      <p:sp>
        <p:nvSpPr>
          <p:cNvPr id="203" name="PlaceHolder 3"/>
          <p:cNvSpPr>
            <a:spLocks noGrp="1"/>
          </p:cNvSpPr>
          <p:nvPr>
            <p:ph type="dt"/>
          </p:nvPr>
        </p:nvSpPr>
        <p:spPr>
          <a:xfrm>
            <a:off x="4278960" y="0"/>
            <a:ext cx="3280680" cy="534240"/>
          </a:xfrm>
          <a:prstGeom prst="rect">
            <a:avLst/>
          </a:prstGeom>
        </p:spPr>
        <p:txBody>
          <a:bodyPr lIns="0" rIns="0" tIns="0" bIns="0"/>
          <a:p>
            <a:pPr algn="r"/>
            <a:r>
              <a:rPr b="0" lang="en-US" sz="1400" spc="-1" strike="noStrike">
                <a:latin typeface="Times New Roman"/>
              </a:rPr>
              <a:t>&lt;date/time&gt;</a:t>
            </a:r>
            <a:endParaRPr b="0" lang="en-US" sz="1400" spc="-1" strike="noStrike">
              <a:latin typeface="Times New Roman"/>
            </a:endParaRPr>
          </a:p>
        </p:txBody>
      </p:sp>
      <p:sp>
        <p:nvSpPr>
          <p:cNvPr id="204" name="PlaceHolder 4"/>
          <p:cNvSpPr>
            <a:spLocks noGrp="1"/>
          </p:cNvSpPr>
          <p:nvPr>
            <p:ph type="ftr"/>
          </p:nvPr>
        </p:nvSpPr>
        <p:spPr>
          <a:xfrm>
            <a:off x="0" y="10157400"/>
            <a:ext cx="3280680" cy="534240"/>
          </a:xfrm>
          <a:prstGeom prst="rect">
            <a:avLst/>
          </a:prstGeom>
        </p:spPr>
        <p:txBody>
          <a:bodyPr lIns="0" rIns="0" tIns="0" bIns="0" anchor="b"/>
          <a:p>
            <a:r>
              <a:rPr b="0" lang="en-US" sz="1400" spc="-1" strike="noStrike">
                <a:latin typeface="Times New Roman"/>
              </a:rPr>
              <a:t>&lt;footer&gt;</a:t>
            </a:r>
            <a:endParaRPr b="0" lang="en-US" sz="1400" spc="-1" strike="noStrike">
              <a:latin typeface="Times New Roman"/>
            </a:endParaRPr>
          </a:p>
        </p:txBody>
      </p:sp>
      <p:sp>
        <p:nvSpPr>
          <p:cNvPr id="205" name="PlaceHolder 5"/>
          <p:cNvSpPr>
            <a:spLocks noGrp="1"/>
          </p:cNvSpPr>
          <p:nvPr>
            <p:ph type="sldNum"/>
          </p:nvPr>
        </p:nvSpPr>
        <p:spPr>
          <a:xfrm>
            <a:off x="4278960" y="10157400"/>
            <a:ext cx="3280680" cy="534240"/>
          </a:xfrm>
          <a:prstGeom prst="rect">
            <a:avLst/>
          </a:prstGeom>
        </p:spPr>
        <p:txBody>
          <a:bodyPr lIns="0" rIns="0" tIns="0" bIns="0" anchor="b"/>
          <a:p>
            <a:pPr algn="r"/>
            <a:fld id="{DED6A995-8AEE-4E6C-8697-6E2CCF5FF04E}"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
</Relationships>
</file>

<file path=ppt/notesSlides/_rels/notesSlide44.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
</Relationships>
</file>

<file path=ppt/notesSlides/_rels/notesSlide48.xml.rels><?xml version="1.0" encoding="UTF-8"?>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
</Relationships>
</file>

<file path=ppt/notesSlides/_rels/notesSlide49.xml.rels><?xml version="1.0" encoding="UTF-8"?>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
</Relationships>
</file>

<file path=ppt/notesSlides/_rels/notesSlide56.xml.rels><?xml version="1.0" encoding="UTF-8"?>
<Relationships xmlns="http://schemas.openxmlformats.org/package/2006/relationships"><Relationship Id="rId1" Type="http://schemas.openxmlformats.org/officeDocument/2006/relationships/slide" Target="../slides/slide56.xml"/><Relationship Id="rId2" Type="http://schemas.openxmlformats.org/officeDocument/2006/relationships/notesMaster" Target="../notesMasters/notesMaster1.xml"/>
</Relationships>
</file>

<file path=ppt/notesSlides/_rels/notesSlide59.xml.rels><?xml version="1.0" encoding="UTF-8"?>
<Relationships xmlns="http://schemas.openxmlformats.org/package/2006/relationships"><Relationship Id="rId1" Type="http://schemas.openxmlformats.org/officeDocument/2006/relationships/slide" Target="../slides/slide59.xml"/><Relationship Id="rId2" Type="http://schemas.openxmlformats.org/officeDocument/2006/relationships/notesMaster" Target="../notesMasters/notesMaster1.xml"/>
</Relationships>
</file>

<file path=ppt/notesSlides/_rels/notesSlide72.xml.rels><?xml version="1.0" encoding="UTF-8"?>
<Relationships xmlns="http://schemas.openxmlformats.org/package/2006/relationships"><Relationship Id="rId1" Type="http://schemas.openxmlformats.org/officeDocument/2006/relationships/slide" Target="../slides/slide72.xml"/><Relationship Id="rId2" Type="http://schemas.openxmlformats.org/officeDocument/2006/relationships/notesMaster" Target="../notesMasters/notesMaster1.xml"/>
</Relationships>
</file>

<file path=ppt/notesSlides/_rels/notesSlide73.xml.rels><?xml version="1.0" encoding="UTF-8"?>
<Relationships xmlns="http://schemas.openxmlformats.org/package/2006/relationships"><Relationship Id="rId1" Type="http://schemas.openxmlformats.org/officeDocument/2006/relationships/slide" Target="../slides/slide73.xml"/><Relationship Id="rId2" Type="http://schemas.openxmlformats.org/officeDocument/2006/relationships/notesMaster" Target="../notesMasters/notesMaster1.xml"/>
</Relationships>
</file>

<file path=ppt/notesSlides/_rels/notesSlide74.xml.rels><?xml version="1.0" encoding="UTF-8"?>
<Relationships xmlns="http://schemas.openxmlformats.org/package/2006/relationships"><Relationship Id="rId1" Type="http://schemas.openxmlformats.org/officeDocument/2006/relationships/slide" Target="../slides/slide74.xml"/><Relationship Id="rId2" Type="http://schemas.openxmlformats.org/officeDocument/2006/relationships/notesMaster" Target="../notesMasters/notesMaster1.xml"/>
</Relationships>
</file>

<file path=ppt/notesSlides/_rels/notesSlide75.xml.rels><?xml version="1.0" encoding="UTF-8"?>
<Relationships xmlns="http://schemas.openxmlformats.org/package/2006/relationships"><Relationship Id="rId1" Type="http://schemas.openxmlformats.org/officeDocument/2006/relationships/slide" Target="../slides/slide75.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9" name="PlaceHolder 1"/>
          <p:cNvSpPr>
            <a:spLocks noGrp="1"/>
          </p:cNvSpPr>
          <p:nvPr>
            <p:ph type="body"/>
          </p:nvPr>
        </p:nvSpPr>
        <p:spPr>
          <a:xfrm>
            <a:off x="685800" y="4343400"/>
            <a:ext cx="5485680" cy="4114080"/>
          </a:xfrm>
          <a:prstGeom prst="rect">
            <a:avLst/>
          </a:prstGeom>
        </p:spPr>
        <p:txBody>
          <a:bodyPr lIns="0" rIns="0" tIns="91440" bIns="91440">
            <a:normAutofit/>
          </a:bodyPr>
          <a:p>
            <a:endParaRPr b="0" lang="en-US" sz="2000" spc="-1" strike="noStrike">
              <a:latin typeface="Arial"/>
            </a:endParaRPr>
          </a:p>
        </p:txBody>
      </p:sp>
      <p:sp>
        <p:nvSpPr>
          <p:cNvPr id="550" name="CustomShape 2"/>
          <p:cNvSpPr/>
          <p:nvPr/>
        </p:nvSpPr>
        <p:spPr>
          <a:xfrm>
            <a:off x="4021200" y="9721080"/>
            <a:ext cx="3075480" cy="510840"/>
          </a:xfrm>
          <a:prstGeom prst="rect">
            <a:avLst/>
          </a:prstGeom>
          <a:noFill/>
          <a:ln>
            <a:noFill/>
          </a:ln>
        </p:spPr>
        <p:style>
          <a:lnRef idx="0"/>
          <a:fillRef idx="0"/>
          <a:effectRef idx="0"/>
          <a:fontRef idx="minor"/>
        </p:style>
        <p:txBody>
          <a:bodyPr lIns="90000" rIns="90000" tIns="45000" bIns="45000"/>
          <a:p>
            <a:pPr>
              <a:lnSpc>
                <a:spcPct val="100000"/>
              </a:lnSpc>
            </a:pPr>
            <a:fld id="{1F82C39B-218D-4586-A302-6D63EC45F091}" type="slidenum">
              <a:rPr b="0" lang="en-US" sz="1400" spc="-1" strike="noStrike">
                <a:solidFill>
                  <a:srgbClr val="000000"/>
                </a:solidFill>
                <a:latin typeface="Arial"/>
                <a:ea typeface="Arial"/>
              </a:rPr>
              <a:t>&lt;number&gt;</a:t>
            </a:fld>
            <a:endParaRPr b="0" lang="en-US" sz="1400" spc="-1" strike="noStrike">
              <a:latin typeface="Arial"/>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2"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In particular, techniques like “taint” aren’t very good</a:t>
            </a:r>
            <a:endParaRPr b="0" lang="en-US" sz="1100" spc="-1" strike="noStrike">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3"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Researchers should work with AML. Pointer to next lecture</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ea typeface="Arial"/>
              </a:rPr>
              <a:t>Even for traditional money laundering, difficulty is not technical but rather criminal penalties</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ea typeface="Arial"/>
              </a:rPr>
              <a:t>Efforts to improve Bitcoin anonymity don’t solve the cashing out problem, so nothing to worry about there</a:t>
            </a:r>
            <a:endParaRPr b="0" lang="en-US" sz="1100" spc="-1" strike="noStrike">
              <a:latin typeface="Arial"/>
            </a:endParaRPr>
          </a:p>
        </p:txBody>
      </p:sp>
    </p:spTree>
  </p:cSld>
</p:notes>
</file>

<file path=ppt/notesSlides/notesSlide2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4"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Fragile. Requires manual tuning, false positives</a:t>
            </a:r>
            <a:endParaRPr b="0" lang="en-US" sz="1100" spc="-1" strike="noStrike">
              <a:latin typeface="Arial"/>
            </a:endParaRPr>
          </a:p>
        </p:txBody>
      </p:sp>
    </p:spTree>
  </p:cSld>
</p:notes>
</file>

<file path=ppt/notesSlides/notesSlide4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5"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Generate a fresh address</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ea typeface="Arial"/>
              </a:rPr>
              <a:t>Same principle behind Tor</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ea typeface="Arial"/>
              </a:rPr>
              <a:t>Ideally we want all transactions to look identical, which motivates…</a:t>
            </a:r>
            <a:endParaRPr b="0" lang="en-US" sz="1100" spc="-1" strike="noStrike">
              <a:latin typeface="Arial"/>
            </a:endParaRPr>
          </a:p>
        </p:txBody>
      </p:sp>
    </p:spTree>
  </p:cSld>
</p:notes>
</file>

<file path=ppt/notesSlides/notesSlide4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6"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Current status: frequent reports of theft</a:t>
            </a:r>
            <a:endParaRPr b="0" lang="en-US" sz="1100" spc="-1" strike="noStrike">
              <a:latin typeface="Arial"/>
            </a:endParaRPr>
          </a:p>
        </p:txBody>
      </p:sp>
    </p:spTree>
  </p:cSld>
</p:notes>
</file>

<file path=ppt/notesSlides/notesSlide4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7"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Bootstrapping problem</a:t>
            </a:r>
            <a:endParaRPr b="0" lang="en-US" sz="1100" spc="-1" strike="noStrike">
              <a:latin typeface="Arial"/>
            </a:endParaRPr>
          </a:p>
        </p:txBody>
      </p:sp>
    </p:spTree>
  </p:cSld>
</p:notes>
</file>

<file path=ppt/notesSlides/notesSlide5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8"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Note: not necessary to communicate outputs securely</a:t>
            </a:r>
            <a:endParaRPr b="0" lang="en-US" sz="1100" spc="-1" strike="noStrike">
              <a:latin typeface="Arial"/>
            </a:endParaRPr>
          </a:p>
        </p:txBody>
      </p:sp>
    </p:spTree>
  </p:cSld>
</p:notes>
</file>

<file path=ppt/notesSlides/notesSlide5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9"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Can go a long way to improve anonymity even without mixes</a:t>
            </a:r>
            <a:endParaRPr b="0" lang="en-US" sz="1100" spc="-1" strike="noStrike">
              <a:latin typeface="Arial"/>
            </a:endParaRPr>
          </a:p>
        </p:txBody>
      </p:sp>
    </p:spTree>
  </p:cSld>
</p:notes>
</file>

<file path=ppt/notesSlides/notesSlide7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0"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Sender and recipients know amounts, but nobody else</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ea typeface="Arial"/>
              </a:rPr>
              <a:t>Prove to miners in zero knowledge that input amount &gt;= output amount</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ea typeface="Arial"/>
              </a:rPr>
              <a:t>Avoids side-channel problems associated with mixing</a:t>
            </a:r>
            <a:endParaRPr b="0" lang="en-US" sz="1100" spc="-1" strike="noStrike">
              <a:latin typeface="Arial"/>
            </a:endParaRPr>
          </a:p>
        </p:txBody>
      </p:sp>
    </p:spTree>
  </p:cSld>
</p:notes>
</file>

<file path=ppt/notesSlides/notesSlide7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1"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Sender and recipients know amounts, but nobody else</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ea typeface="Arial"/>
              </a:rPr>
              <a:t>Prove to miners in zero knowledge that input amount &gt;= output amount</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ea typeface="Arial"/>
              </a:rPr>
              <a:t>Avoids side-channel problems associated with mixing</a:t>
            </a:r>
            <a:endParaRPr b="0" lang="en-US" sz="1100" spc="-1" strike="noStrike">
              <a:latin typeface="Arial"/>
            </a:endParaRPr>
          </a:p>
        </p:txBody>
      </p:sp>
    </p:spTree>
  </p:cSld>
</p:notes>
</file>

<file path=ppt/notesSlides/notesSlide7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2"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Believability</a:t>
            </a:r>
            <a:endParaRPr b="0" lang="en-US" sz="1100" spc="-1" strike="noStrike">
              <a:latin typeface="Arial"/>
            </a:endParaRPr>
          </a:p>
        </p:txBody>
      </p:sp>
    </p:spTree>
  </p:cSld>
</p:notes>
</file>

<file path=ppt/notesSlides/notesSlide7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3"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Engineering complexity, believability</a:t>
            </a:r>
            <a:endParaRPr b="0" lang="en-US" sz="11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1" name="PlaceHolder 1"/>
          <p:cNvSpPr>
            <a:spLocks noGrp="1"/>
          </p:cNvSpPr>
          <p:nvPr>
            <p:ph type="body"/>
          </p:nvPr>
        </p:nvSpPr>
        <p:spPr>
          <a:xfrm>
            <a:off x="685800" y="4343400"/>
            <a:ext cx="5485680" cy="4114080"/>
          </a:xfrm>
          <a:prstGeom prst="rect">
            <a:avLst/>
          </a:prstGeom>
        </p:spPr>
        <p:txBody>
          <a:bodyPr lIns="0" rIns="0" tIns="91440" bIns="91440"/>
          <a:p>
            <a:pPr marL="216000" indent="-216000">
              <a:lnSpc>
                <a:spcPct val="100000"/>
              </a:lnSpc>
            </a:pPr>
            <a:r>
              <a:rPr b="0" lang="en-US" sz="1100" spc="-1" strike="noStrike">
                <a:solidFill>
                  <a:srgbClr val="000000"/>
                </a:solidFill>
                <a:latin typeface="Arial"/>
                <a:ea typeface="Arial"/>
              </a:rPr>
              <a:t>If linked at any point, all tx’s identified – past, present and future</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ea typeface="Arial"/>
              </a:rPr>
              <a:t>KYC principle</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ea typeface="Arial"/>
              </a:rPr>
              <a:t>side channel example: transaction timing correlates with twitter postings</a:t>
            </a:r>
            <a:endParaRPr b="0" lang="en-US" sz="11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26" name="PlaceHolder 2"/>
          <p:cNvSpPr>
            <a:spLocks noGrp="1"/>
          </p:cNvSpPr>
          <p:nvPr>
            <p:ph type="body"/>
          </p:nvPr>
        </p:nvSpPr>
        <p:spPr>
          <a:xfrm>
            <a:off x="457200" y="1200240"/>
            <a:ext cx="8228880" cy="1776600"/>
          </a:xfrm>
          <a:prstGeom prst="rect">
            <a:avLst/>
          </a:prstGeom>
        </p:spPr>
        <p:txBody>
          <a:bodyPr lIns="0" rIns="0" tIns="0" bIns="0">
            <a:normAutofit/>
          </a:bodyPr>
          <a:p>
            <a:endParaRPr b="0" lang="en-US" sz="3200" spc="-1" strike="noStrike">
              <a:latin typeface="Arial"/>
            </a:endParaRPr>
          </a:p>
        </p:txBody>
      </p:sp>
      <p:sp>
        <p:nvSpPr>
          <p:cNvPr id="27" name="PlaceHolder 3"/>
          <p:cNvSpPr>
            <a:spLocks noGrp="1"/>
          </p:cNvSpPr>
          <p:nvPr>
            <p:ph type="body"/>
          </p:nvPr>
        </p:nvSpPr>
        <p:spPr>
          <a:xfrm>
            <a:off x="457200" y="3146040"/>
            <a:ext cx="822888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29"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30"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31" name="PlaceHolder 4"/>
          <p:cNvSpPr>
            <a:spLocks noGrp="1"/>
          </p:cNvSpPr>
          <p:nvPr>
            <p:ph type="body"/>
          </p:nvPr>
        </p:nvSpPr>
        <p:spPr>
          <a:xfrm>
            <a:off x="4673880" y="3146040"/>
            <a:ext cx="4015440" cy="1776600"/>
          </a:xfrm>
          <a:prstGeom prst="rect">
            <a:avLst/>
          </a:prstGeom>
        </p:spPr>
        <p:txBody>
          <a:bodyPr lIns="0" rIns="0" tIns="0" bIns="0">
            <a:normAutofit/>
          </a:bodyPr>
          <a:p>
            <a:endParaRPr b="0" lang="en-US" sz="3200" spc="-1" strike="noStrike">
              <a:latin typeface="Arial"/>
            </a:endParaRPr>
          </a:p>
        </p:txBody>
      </p:sp>
      <p:sp>
        <p:nvSpPr>
          <p:cNvPr id="32" name="PlaceHolder 5"/>
          <p:cNvSpPr>
            <a:spLocks noGrp="1"/>
          </p:cNvSpPr>
          <p:nvPr>
            <p:ph type="body"/>
          </p:nvPr>
        </p:nvSpPr>
        <p:spPr>
          <a:xfrm>
            <a:off x="457200" y="3146040"/>
            <a:ext cx="401544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34" name="PlaceHolder 2"/>
          <p:cNvSpPr>
            <a:spLocks noGrp="1"/>
          </p:cNvSpPr>
          <p:nvPr>
            <p:ph type="body"/>
          </p:nvPr>
        </p:nvSpPr>
        <p:spPr>
          <a:xfrm>
            <a:off x="457200" y="1200240"/>
            <a:ext cx="2649600" cy="1776600"/>
          </a:xfrm>
          <a:prstGeom prst="rect">
            <a:avLst/>
          </a:prstGeom>
        </p:spPr>
        <p:txBody>
          <a:bodyPr lIns="0" rIns="0" tIns="0" bIns="0">
            <a:normAutofit/>
          </a:bodyPr>
          <a:p>
            <a:endParaRPr b="0" lang="en-US" sz="3200" spc="-1" strike="noStrike">
              <a:latin typeface="Arial"/>
            </a:endParaRPr>
          </a:p>
        </p:txBody>
      </p:sp>
      <p:sp>
        <p:nvSpPr>
          <p:cNvPr id="35" name="PlaceHolder 3"/>
          <p:cNvSpPr>
            <a:spLocks noGrp="1"/>
          </p:cNvSpPr>
          <p:nvPr>
            <p:ph type="body"/>
          </p:nvPr>
        </p:nvSpPr>
        <p:spPr>
          <a:xfrm>
            <a:off x="3239640" y="1200240"/>
            <a:ext cx="2649600" cy="1776600"/>
          </a:xfrm>
          <a:prstGeom prst="rect">
            <a:avLst/>
          </a:prstGeom>
        </p:spPr>
        <p:txBody>
          <a:bodyPr lIns="0" rIns="0" tIns="0" bIns="0">
            <a:normAutofit/>
          </a:bodyPr>
          <a:p>
            <a:endParaRPr b="0" lang="en-US" sz="3200" spc="-1" strike="noStrike">
              <a:latin typeface="Arial"/>
            </a:endParaRPr>
          </a:p>
        </p:txBody>
      </p:sp>
      <p:sp>
        <p:nvSpPr>
          <p:cNvPr id="36" name="PlaceHolder 4"/>
          <p:cNvSpPr>
            <a:spLocks noGrp="1"/>
          </p:cNvSpPr>
          <p:nvPr>
            <p:ph type="body"/>
          </p:nvPr>
        </p:nvSpPr>
        <p:spPr>
          <a:xfrm>
            <a:off x="6022080" y="1200240"/>
            <a:ext cx="2649600" cy="1776600"/>
          </a:xfrm>
          <a:prstGeom prst="rect">
            <a:avLst/>
          </a:prstGeom>
        </p:spPr>
        <p:txBody>
          <a:bodyPr lIns="0" rIns="0" tIns="0" bIns="0">
            <a:normAutofit/>
          </a:bodyPr>
          <a:p>
            <a:endParaRPr b="0" lang="en-US" sz="3200" spc="-1" strike="noStrike">
              <a:latin typeface="Arial"/>
            </a:endParaRPr>
          </a:p>
        </p:txBody>
      </p:sp>
      <p:sp>
        <p:nvSpPr>
          <p:cNvPr id="37" name="PlaceHolder 5"/>
          <p:cNvSpPr>
            <a:spLocks noGrp="1"/>
          </p:cNvSpPr>
          <p:nvPr>
            <p:ph type="body"/>
          </p:nvPr>
        </p:nvSpPr>
        <p:spPr>
          <a:xfrm>
            <a:off x="6022080" y="3146040"/>
            <a:ext cx="2649600" cy="1776600"/>
          </a:xfrm>
          <a:prstGeom prst="rect">
            <a:avLst/>
          </a:prstGeom>
        </p:spPr>
        <p:txBody>
          <a:bodyPr lIns="0" rIns="0" tIns="0" bIns="0">
            <a:normAutofit/>
          </a:bodyPr>
          <a:p>
            <a:endParaRPr b="0" lang="en-US" sz="3200" spc="-1" strike="noStrike">
              <a:latin typeface="Arial"/>
            </a:endParaRPr>
          </a:p>
        </p:txBody>
      </p:sp>
      <p:sp>
        <p:nvSpPr>
          <p:cNvPr id="38" name="PlaceHolder 6"/>
          <p:cNvSpPr>
            <a:spLocks noGrp="1"/>
          </p:cNvSpPr>
          <p:nvPr>
            <p:ph type="body"/>
          </p:nvPr>
        </p:nvSpPr>
        <p:spPr>
          <a:xfrm>
            <a:off x="3239640" y="3146040"/>
            <a:ext cx="2649600" cy="1776600"/>
          </a:xfrm>
          <a:prstGeom prst="rect">
            <a:avLst/>
          </a:prstGeom>
        </p:spPr>
        <p:txBody>
          <a:bodyPr lIns="0" rIns="0" tIns="0" bIns="0">
            <a:normAutofit/>
          </a:bodyPr>
          <a:p>
            <a:endParaRPr b="0" lang="en-US" sz="3200" spc="-1" strike="noStrike">
              <a:latin typeface="Arial"/>
            </a:endParaRPr>
          </a:p>
        </p:txBody>
      </p:sp>
      <p:sp>
        <p:nvSpPr>
          <p:cNvPr id="39" name="PlaceHolder 7"/>
          <p:cNvSpPr>
            <a:spLocks noGrp="1"/>
          </p:cNvSpPr>
          <p:nvPr>
            <p:ph type="body"/>
          </p:nvPr>
        </p:nvSpPr>
        <p:spPr>
          <a:xfrm>
            <a:off x="457200" y="3146040"/>
            <a:ext cx="264960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45" name="PlaceHolder 2"/>
          <p:cNvSpPr>
            <a:spLocks noGrp="1"/>
          </p:cNvSpPr>
          <p:nvPr>
            <p:ph type="subTitle"/>
          </p:nvPr>
        </p:nvSpPr>
        <p:spPr>
          <a:xfrm>
            <a:off x="457200" y="1200240"/>
            <a:ext cx="8228880" cy="37249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47" name="PlaceHolder 2"/>
          <p:cNvSpPr>
            <a:spLocks noGrp="1"/>
          </p:cNvSpPr>
          <p:nvPr>
            <p:ph type="body"/>
          </p:nvPr>
        </p:nvSpPr>
        <p:spPr>
          <a:xfrm>
            <a:off x="457200" y="1200240"/>
            <a:ext cx="822888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49" name="PlaceHolder 2"/>
          <p:cNvSpPr>
            <a:spLocks noGrp="1"/>
          </p:cNvSpPr>
          <p:nvPr>
            <p:ph type="body"/>
          </p:nvPr>
        </p:nvSpPr>
        <p:spPr>
          <a:xfrm>
            <a:off x="457200" y="1200240"/>
            <a:ext cx="4015440" cy="3724920"/>
          </a:xfrm>
          <a:prstGeom prst="rect">
            <a:avLst/>
          </a:prstGeom>
        </p:spPr>
        <p:txBody>
          <a:bodyPr lIns="0" rIns="0" tIns="0" bIns="0">
            <a:normAutofit/>
          </a:bodyPr>
          <a:p>
            <a:endParaRPr b="0" lang="en-US" sz="3200" spc="-1" strike="noStrike">
              <a:latin typeface="Arial"/>
            </a:endParaRPr>
          </a:p>
        </p:txBody>
      </p:sp>
      <p:sp>
        <p:nvSpPr>
          <p:cNvPr id="50" name="PlaceHolder 3"/>
          <p:cNvSpPr>
            <a:spLocks noGrp="1"/>
          </p:cNvSpPr>
          <p:nvPr>
            <p:ph type="body"/>
          </p:nvPr>
        </p:nvSpPr>
        <p:spPr>
          <a:xfrm>
            <a:off x="4673880" y="1200240"/>
            <a:ext cx="401544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05920"/>
            <a:ext cx="8228880" cy="39711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54"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457200" y="3146040"/>
            <a:ext cx="4015440" cy="177660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4673880" y="1200240"/>
            <a:ext cx="401544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5" name="PlaceHolder 2"/>
          <p:cNvSpPr>
            <a:spLocks noGrp="1"/>
          </p:cNvSpPr>
          <p:nvPr>
            <p:ph type="subTitle"/>
          </p:nvPr>
        </p:nvSpPr>
        <p:spPr>
          <a:xfrm>
            <a:off x="457200" y="1200240"/>
            <a:ext cx="8228880" cy="37249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58" name="PlaceHolder 2"/>
          <p:cNvSpPr>
            <a:spLocks noGrp="1"/>
          </p:cNvSpPr>
          <p:nvPr>
            <p:ph type="body"/>
          </p:nvPr>
        </p:nvSpPr>
        <p:spPr>
          <a:xfrm>
            <a:off x="457200" y="1200240"/>
            <a:ext cx="4015440" cy="372492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4673880" y="3146040"/>
            <a:ext cx="401544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64" name="PlaceHolder 4"/>
          <p:cNvSpPr>
            <a:spLocks noGrp="1"/>
          </p:cNvSpPr>
          <p:nvPr>
            <p:ph type="body"/>
          </p:nvPr>
        </p:nvSpPr>
        <p:spPr>
          <a:xfrm>
            <a:off x="457200" y="3146040"/>
            <a:ext cx="822888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66" name="PlaceHolder 2"/>
          <p:cNvSpPr>
            <a:spLocks noGrp="1"/>
          </p:cNvSpPr>
          <p:nvPr>
            <p:ph type="body"/>
          </p:nvPr>
        </p:nvSpPr>
        <p:spPr>
          <a:xfrm>
            <a:off x="457200" y="1200240"/>
            <a:ext cx="8228880" cy="1776600"/>
          </a:xfrm>
          <a:prstGeom prst="rect">
            <a:avLst/>
          </a:prstGeom>
        </p:spPr>
        <p:txBody>
          <a:bodyPr lIns="0" rIns="0" tIns="0" bIns="0">
            <a:normAutofit/>
          </a:bodyPr>
          <a:p>
            <a:endParaRPr b="0" lang="en-US" sz="3200" spc="-1" strike="noStrike">
              <a:latin typeface="Arial"/>
            </a:endParaRPr>
          </a:p>
        </p:txBody>
      </p:sp>
      <p:sp>
        <p:nvSpPr>
          <p:cNvPr id="67" name="PlaceHolder 3"/>
          <p:cNvSpPr>
            <a:spLocks noGrp="1"/>
          </p:cNvSpPr>
          <p:nvPr>
            <p:ph type="body"/>
          </p:nvPr>
        </p:nvSpPr>
        <p:spPr>
          <a:xfrm>
            <a:off x="457200" y="3146040"/>
            <a:ext cx="822888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69"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70"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71" name="PlaceHolder 4"/>
          <p:cNvSpPr>
            <a:spLocks noGrp="1"/>
          </p:cNvSpPr>
          <p:nvPr>
            <p:ph type="body"/>
          </p:nvPr>
        </p:nvSpPr>
        <p:spPr>
          <a:xfrm>
            <a:off x="4673880" y="3146040"/>
            <a:ext cx="4015440" cy="1776600"/>
          </a:xfrm>
          <a:prstGeom prst="rect">
            <a:avLst/>
          </a:prstGeom>
        </p:spPr>
        <p:txBody>
          <a:bodyPr lIns="0" rIns="0" tIns="0" bIns="0">
            <a:normAutofit/>
          </a:bodyPr>
          <a:p>
            <a:endParaRPr b="0" lang="en-US" sz="3200" spc="-1" strike="noStrike">
              <a:latin typeface="Arial"/>
            </a:endParaRPr>
          </a:p>
        </p:txBody>
      </p:sp>
      <p:sp>
        <p:nvSpPr>
          <p:cNvPr id="72" name="PlaceHolder 5"/>
          <p:cNvSpPr>
            <a:spLocks noGrp="1"/>
          </p:cNvSpPr>
          <p:nvPr>
            <p:ph type="body"/>
          </p:nvPr>
        </p:nvSpPr>
        <p:spPr>
          <a:xfrm>
            <a:off x="457200" y="3146040"/>
            <a:ext cx="401544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74" name="PlaceHolder 2"/>
          <p:cNvSpPr>
            <a:spLocks noGrp="1"/>
          </p:cNvSpPr>
          <p:nvPr>
            <p:ph type="body"/>
          </p:nvPr>
        </p:nvSpPr>
        <p:spPr>
          <a:xfrm>
            <a:off x="457200" y="1200240"/>
            <a:ext cx="2649600" cy="177660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3239640" y="1200240"/>
            <a:ext cx="2649600" cy="177660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22080" y="1200240"/>
            <a:ext cx="2649600" cy="1776600"/>
          </a:xfrm>
          <a:prstGeom prst="rect">
            <a:avLst/>
          </a:prstGeom>
        </p:spPr>
        <p:txBody>
          <a:bodyPr lIns="0" rIns="0" tIns="0" bIns="0">
            <a:normAutofit/>
          </a:bodyPr>
          <a:p>
            <a:endParaRPr b="0" lang="en-US" sz="3200" spc="-1" strike="noStrike">
              <a:latin typeface="Arial"/>
            </a:endParaRPr>
          </a:p>
        </p:txBody>
      </p:sp>
      <p:sp>
        <p:nvSpPr>
          <p:cNvPr id="77" name="PlaceHolder 5"/>
          <p:cNvSpPr>
            <a:spLocks noGrp="1"/>
          </p:cNvSpPr>
          <p:nvPr>
            <p:ph type="body"/>
          </p:nvPr>
        </p:nvSpPr>
        <p:spPr>
          <a:xfrm>
            <a:off x="6022080" y="3146040"/>
            <a:ext cx="2649600" cy="1776600"/>
          </a:xfrm>
          <a:prstGeom prst="rect">
            <a:avLst/>
          </a:prstGeom>
        </p:spPr>
        <p:txBody>
          <a:bodyPr lIns="0" rIns="0" tIns="0" bIns="0">
            <a:normAutofit/>
          </a:bodyPr>
          <a:p>
            <a:endParaRPr b="0" lang="en-US" sz="3200" spc="-1" strike="noStrike">
              <a:latin typeface="Arial"/>
            </a:endParaRPr>
          </a:p>
        </p:txBody>
      </p:sp>
      <p:sp>
        <p:nvSpPr>
          <p:cNvPr id="78" name="PlaceHolder 6"/>
          <p:cNvSpPr>
            <a:spLocks noGrp="1"/>
          </p:cNvSpPr>
          <p:nvPr>
            <p:ph type="body"/>
          </p:nvPr>
        </p:nvSpPr>
        <p:spPr>
          <a:xfrm>
            <a:off x="3239640" y="3146040"/>
            <a:ext cx="2649600" cy="1776600"/>
          </a:xfrm>
          <a:prstGeom prst="rect">
            <a:avLst/>
          </a:prstGeom>
        </p:spPr>
        <p:txBody>
          <a:bodyPr lIns="0" rIns="0" tIns="0" bIns="0">
            <a:normAutofit/>
          </a:bodyPr>
          <a:p>
            <a:endParaRPr b="0" lang="en-US" sz="3200" spc="-1" strike="noStrike">
              <a:latin typeface="Arial"/>
            </a:endParaRPr>
          </a:p>
        </p:txBody>
      </p:sp>
      <p:sp>
        <p:nvSpPr>
          <p:cNvPr id="79" name="PlaceHolder 7"/>
          <p:cNvSpPr>
            <a:spLocks noGrp="1"/>
          </p:cNvSpPr>
          <p:nvPr>
            <p:ph type="body"/>
          </p:nvPr>
        </p:nvSpPr>
        <p:spPr>
          <a:xfrm>
            <a:off x="457200" y="3146040"/>
            <a:ext cx="264960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4"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85" name="PlaceHolder 2"/>
          <p:cNvSpPr>
            <a:spLocks noGrp="1"/>
          </p:cNvSpPr>
          <p:nvPr>
            <p:ph type="subTitle"/>
          </p:nvPr>
        </p:nvSpPr>
        <p:spPr>
          <a:xfrm>
            <a:off x="457200" y="1200240"/>
            <a:ext cx="8228880" cy="37249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87" name="PlaceHolder 2"/>
          <p:cNvSpPr>
            <a:spLocks noGrp="1"/>
          </p:cNvSpPr>
          <p:nvPr>
            <p:ph type="body"/>
          </p:nvPr>
        </p:nvSpPr>
        <p:spPr>
          <a:xfrm>
            <a:off x="457200" y="1200240"/>
            <a:ext cx="822888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89" name="PlaceHolder 2"/>
          <p:cNvSpPr>
            <a:spLocks noGrp="1"/>
          </p:cNvSpPr>
          <p:nvPr>
            <p:ph type="body"/>
          </p:nvPr>
        </p:nvSpPr>
        <p:spPr>
          <a:xfrm>
            <a:off x="457200" y="1200240"/>
            <a:ext cx="4015440" cy="3724920"/>
          </a:xfrm>
          <a:prstGeom prst="rect">
            <a:avLst/>
          </a:prstGeom>
        </p:spPr>
        <p:txBody>
          <a:bodyPr lIns="0" rIns="0" tIns="0" bIns="0">
            <a:normAutofit/>
          </a:bodyPr>
          <a:p>
            <a:endParaRPr b="0" lang="en-US" sz="3200" spc="-1" strike="noStrike">
              <a:latin typeface="Arial"/>
            </a:endParaRPr>
          </a:p>
        </p:txBody>
      </p:sp>
      <p:sp>
        <p:nvSpPr>
          <p:cNvPr id="90" name="PlaceHolder 3"/>
          <p:cNvSpPr>
            <a:spLocks noGrp="1"/>
          </p:cNvSpPr>
          <p:nvPr>
            <p:ph type="body"/>
          </p:nvPr>
        </p:nvSpPr>
        <p:spPr>
          <a:xfrm>
            <a:off x="4673880" y="1200240"/>
            <a:ext cx="401544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1"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7" name="PlaceHolder 2"/>
          <p:cNvSpPr>
            <a:spLocks noGrp="1"/>
          </p:cNvSpPr>
          <p:nvPr>
            <p:ph type="body"/>
          </p:nvPr>
        </p:nvSpPr>
        <p:spPr>
          <a:xfrm>
            <a:off x="457200" y="1200240"/>
            <a:ext cx="822888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2" name="PlaceHolder 1"/>
          <p:cNvSpPr>
            <a:spLocks noGrp="1"/>
          </p:cNvSpPr>
          <p:nvPr>
            <p:ph type="subTitle"/>
          </p:nvPr>
        </p:nvSpPr>
        <p:spPr>
          <a:xfrm>
            <a:off x="457200" y="205920"/>
            <a:ext cx="8228880" cy="39711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94"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95" name="PlaceHolder 3"/>
          <p:cNvSpPr>
            <a:spLocks noGrp="1"/>
          </p:cNvSpPr>
          <p:nvPr>
            <p:ph type="body"/>
          </p:nvPr>
        </p:nvSpPr>
        <p:spPr>
          <a:xfrm>
            <a:off x="457200" y="3146040"/>
            <a:ext cx="4015440" cy="1776600"/>
          </a:xfrm>
          <a:prstGeom prst="rect">
            <a:avLst/>
          </a:prstGeom>
        </p:spPr>
        <p:txBody>
          <a:bodyPr lIns="0" rIns="0" tIns="0" bIns="0">
            <a:normAutofit/>
          </a:bodyPr>
          <a:p>
            <a:endParaRPr b="0" lang="en-US" sz="3200" spc="-1" strike="noStrike">
              <a:latin typeface="Arial"/>
            </a:endParaRPr>
          </a:p>
        </p:txBody>
      </p:sp>
      <p:sp>
        <p:nvSpPr>
          <p:cNvPr id="96" name="PlaceHolder 4"/>
          <p:cNvSpPr>
            <a:spLocks noGrp="1"/>
          </p:cNvSpPr>
          <p:nvPr>
            <p:ph type="body"/>
          </p:nvPr>
        </p:nvSpPr>
        <p:spPr>
          <a:xfrm>
            <a:off x="4673880" y="1200240"/>
            <a:ext cx="401544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98" name="PlaceHolder 2"/>
          <p:cNvSpPr>
            <a:spLocks noGrp="1"/>
          </p:cNvSpPr>
          <p:nvPr>
            <p:ph type="body"/>
          </p:nvPr>
        </p:nvSpPr>
        <p:spPr>
          <a:xfrm>
            <a:off x="457200" y="1200240"/>
            <a:ext cx="4015440" cy="3724920"/>
          </a:xfrm>
          <a:prstGeom prst="rect">
            <a:avLst/>
          </a:prstGeom>
        </p:spPr>
        <p:txBody>
          <a:bodyPr lIns="0" rIns="0" tIns="0" bIns="0">
            <a:normAutofit/>
          </a:bodyPr>
          <a:p>
            <a:endParaRPr b="0" lang="en-US" sz="3200" spc="-1" strike="noStrike">
              <a:latin typeface="Arial"/>
            </a:endParaRPr>
          </a:p>
        </p:txBody>
      </p:sp>
      <p:sp>
        <p:nvSpPr>
          <p:cNvPr id="99"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100" name="PlaceHolder 4"/>
          <p:cNvSpPr>
            <a:spLocks noGrp="1"/>
          </p:cNvSpPr>
          <p:nvPr>
            <p:ph type="body"/>
          </p:nvPr>
        </p:nvSpPr>
        <p:spPr>
          <a:xfrm>
            <a:off x="4673880" y="3146040"/>
            <a:ext cx="401544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02"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103"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104" name="PlaceHolder 4"/>
          <p:cNvSpPr>
            <a:spLocks noGrp="1"/>
          </p:cNvSpPr>
          <p:nvPr>
            <p:ph type="body"/>
          </p:nvPr>
        </p:nvSpPr>
        <p:spPr>
          <a:xfrm>
            <a:off x="457200" y="3146040"/>
            <a:ext cx="822888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06" name="PlaceHolder 2"/>
          <p:cNvSpPr>
            <a:spLocks noGrp="1"/>
          </p:cNvSpPr>
          <p:nvPr>
            <p:ph type="body"/>
          </p:nvPr>
        </p:nvSpPr>
        <p:spPr>
          <a:xfrm>
            <a:off x="457200" y="1200240"/>
            <a:ext cx="8228880" cy="1776600"/>
          </a:xfrm>
          <a:prstGeom prst="rect">
            <a:avLst/>
          </a:prstGeom>
        </p:spPr>
        <p:txBody>
          <a:bodyPr lIns="0" rIns="0" tIns="0" bIns="0">
            <a:normAutofit/>
          </a:bodyPr>
          <a:p>
            <a:endParaRPr b="0" lang="en-US" sz="3200" spc="-1" strike="noStrike">
              <a:latin typeface="Arial"/>
            </a:endParaRPr>
          </a:p>
        </p:txBody>
      </p:sp>
      <p:sp>
        <p:nvSpPr>
          <p:cNvPr id="107" name="PlaceHolder 3"/>
          <p:cNvSpPr>
            <a:spLocks noGrp="1"/>
          </p:cNvSpPr>
          <p:nvPr>
            <p:ph type="body"/>
          </p:nvPr>
        </p:nvSpPr>
        <p:spPr>
          <a:xfrm>
            <a:off x="457200" y="3146040"/>
            <a:ext cx="822888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09"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110"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111" name="PlaceHolder 4"/>
          <p:cNvSpPr>
            <a:spLocks noGrp="1"/>
          </p:cNvSpPr>
          <p:nvPr>
            <p:ph type="body"/>
          </p:nvPr>
        </p:nvSpPr>
        <p:spPr>
          <a:xfrm>
            <a:off x="4673880" y="3146040"/>
            <a:ext cx="4015440" cy="1776600"/>
          </a:xfrm>
          <a:prstGeom prst="rect">
            <a:avLst/>
          </a:prstGeom>
        </p:spPr>
        <p:txBody>
          <a:bodyPr lIns="0" rIns="0" tIns="0" bIns="0">
            <a:normAutofit/>
          </a:bodyPr>
          <a:p>
            <a:endParaRPr b="0" lang="en-US" sz="3200" spc="-1" strike="noStrike">
              <a:latin typeface="Arial"/>
            </a:endParaRPr>
          </a:p>
        </p:txBody>
      </p:sp>
      <p:sp>
        <p:nvSpPr>
          <p:cNvPr id="112" name="PlaceHolder 5"/>
          <p:cNvSpPr>
            <a:spLocks noGrp="1"/>
          </p:cNvSpPr>
          <p:nvPr>
            <p:ph type="body"/>
          </p:nvPr>
        </p:nvSpPr>
        <p:spPr>
          <a:xfrm>
            <a:off x="457200" y="3146040"/>
            <a:ext cx="401544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14" name="PlaceHolder 2"/>
          <p:cNvSpPr>
            <a:spLocks noGrp="1"/>
          </p:cNvSpPr>
          <p:nvPr>
            <p:ph type="body"/>
          </p:nvPr>
        </p:nvSpPr>
        <p:spPr>
          <a:xfrm>
            <a:off x="457200" y="1200240"/>
            <a:ext cx="2649600" cy="1776600"/>
          </a:xfrm>
          <a:prstGeom prst="rect">
            <a:avLst/>
          </a:prstGeom>
        </p:spPr>
        <p:txBody>
          <a:bodyPr lIns="0" rIns="0" tIns="0" bIns="0">
            <a:normAutofit/>
          </a:bodyPr>
          <a:p>
            <a:endParaRPr b="0" lang="en-US" sz="3200" spc="-1" strike="noStrike">
              <a:latin typeface="Arial"/>
            </a:endParaRPr>
          </a:p>
        </p:txBody>
      </p:sp>
      <p:sp>
        <p:nvSpPr>
          <p:cNvPr id="115" name="PlaceHolder 3"/>
          <p:cNvSpPr>
            <a:spLocks noGrp="1"/>
          </p:cNvSpPr>
          <p:nvPr>
            <p:ph type="body"/>
          </p:nvPr>
        </p:nvSpPr>
        <p:spPr>
          <a:xfrm>
            <a:off x="3239640" y="1200240"/>
            <a:ext cx="2649600" cy="1776600"/>
          </a:xfrm>
          <a:prstGeom prst="rect">
            <a:avLst/>
          </a:prstGeom>
        </p:spPr>
        <p:txBody>
          <a:bodyPr lIns="0" rIns="0" tIns="0" bIns="0">
            <a:normAutofit/>
          </a:bodyPr>
          <a:p>
            <a:endParaRPr b="0" lang="en-US" sz="3200" spc="-1" strike="noStrike">
              <a:latin typeface="Arial"/>
            </a:endParaRPr>
          </a:p>
        </p:txBody>
      </p:sp>
      <p:sp>
        <p:nvSpPr>
          <p:cNvPr id="116" name="PlaceHolder 4"/>
          <p:cNvSpPr>
            <a:spLocks noGrp="1"/>
          </p:cNvSpPr>
          <p:nvPr>
            <p:ph type="body"/>
          </p:nvPr>
        </p:nvSpPr>
        <p:spPr>
          <a:xfrm>
            <a:off x="6022080" y="1200240"/>
            <a:ext cx="2649600" cy="1776600"/>
          </a:xfrm>
          <a:prstGeom prst="rect">
            <a:avLst/>
          </a:prstGeom>
        </p:spPr>
        <p:txBody>
          <a:bodyPr lIns="0" rIns="0" tIns="0" bIns="0">
            <a:normAutofit/>
          </a:bodyPr>
          <a:p>
            <a:endParaRPr b="0" lang="en-US" sz="3200" spc="-1" strike="noStrike">
              <a:latin typeface="Arial"/>
            </a:endParaRPr>
          </a:p>
        </p:txBody>
      </p:sp>
      <p:sp>
        <p:nvSpPr>
          <p:cNvPr id="117" name="PlaceHolder 5"/>
          <p:cNvSpPr>
            <a:spLocks noGrp="1"/>
          </p:cNvSpPr>
          <p:nvPr>
            <p:ph type="body"/>
          </p:nvPr>
        </p:nvSpPr>
        <p:spPr>
          <a:xfrm>
            <a:off x="6022080" y="3146040"/>
            <a:ext cx="2649600" cy="1776600"/>
          </a:xfrm>
          <a:prstGeom prst="rect">
            <a:avLst/>
          </a:prstGeom>
        </p:spPr>
        <p:txBody>
          <a:bodyPr lIns="0" rIns="0" tIns="0" bIns="0">
            <a:normAutofit/>
          </a:bodyPr>
          <a:p>
            <a:endParaRPr b="0" lang="en-US" sz="3200" spc="-1" strike="noStrike">
              <a:latin typeface="Arial"/>
            </a:endParaRPr>
          </a:p>
        </p:txBody>
      </p:sp>
      <p:sp>
        <p:nvSpPr>
          <p:cNvPr id="118" name="PlaceHolder 6"/>
          <p:cNvSpPr>
            <a:spLocks noGrp="1"/>
          </p:cNvSpPr>
          <p:nvPr>
            <p:ph type="body"/>
          </p:nvPr>
        </p:nvSpPr>
        <p:spPr>
          <a:xfrm>
            <a:off x="3239640" y="3146040"/>
            <a:ext cx="2649600" cy="1776600"/>
          </a:xfrm>
          <a:prstGeom prst="rect">
            <a:avLst/>
          </a:prstGeom>
        </p:spPr>
        <p:txBody>
          <a:bodyPr lIns="0" rIns="0" tIns="0" bIns="0">
            <a:normAutofit/>
          </a:bodyPr>
          <a:p>
            <a:endParaRPr b="0" lang="en-US" sz="3200" spc="-1" strike="noStrike">
              <a:latin typeface="Arial"/>
            </a:endParaRPr>
          </a:p>
        </p:txBody>
      </p:sp>
      <p:sp>
        <p:nvSpPr>
          <p:cNvPr id="119" name="PlaceHolder 7"/>
          <p:cNvSpPr>
            <a:spLocks noGrp="1"/>
          </p:cNvSpPr>
          <p:nvPr>
            <p:ph type="body"/>
          </p:nvPr>
        </p:nvSpPr>
        <p:spPr>
          <a:xfrm>
            <a:off x="457200" y="3146040"/>
            <a:ext cx="264960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5"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26" name="PlaceHolder 2"/>
          <p:cNvSpPr>
            <a:spLocks noGrp="1"/>
          </p:cNvSpPr>
          <p:nvPr>
            <p:ph type="subTitle"/>
          </p:nvPr>
        </p:nvSpPr>
        <p:spPr>
          <a:xfrm>
            <a:off x="457200" y="1200240"/>
            <a:ext cx="8228880" cy="37249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28" name="PlaceHolder 2"/>
          <p:cNvSpPr>
            <a:spLocks noGrp="1"/>
          </p:cNvSpPr>
          <p:nvPr>
            <p:ph type="body"/>
          </p:nvPr>
        </p:nvSpPr>
        <p:spPr>
          <a:xfrm>
            <a:off x="457200" y="1200240"/>
            <a:ext cx="822888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9" name="PlaceHolder 2"/>
          <p:cNvSpPr>
            <a:spLocks noGrp="1"/>
          </p:cNvSpPr>
          <p:nvPr>
            <p:ph type="body"/>
          </p:nvPr>
        </p:nvSpPr>
        <p:spPr>
          <a:xfrm>
            <a:off x="457200" y="1200240"/>
            <a:ext cx="4015440" cy="3724920"/>
          </a:xfrm>
          <a:prstGeom prst="rect">
            <a:avLst/>
          </a:prstGeom>
        </p:spPr>
        <p:txBody>
          <a:bodyPr lIns="0" rIns="0" tIns="0" bIns="0">
            <a:normAutofit/>
          </a:bodyPr>
          <a:p>
            <a:endParaRPr b="0" lang="en-US" sz="3200" spc="-1" strike="noStrike">
              <a:latin typeface="Arial"/>
            </a:endParaRPr>
          </a:p>
        </p:txBody>
      </p:sp>
      <p:sp>
        <p:nvSpPr>
          <p:cNvPr id="10" name="PlaceHolder 3"/>
          <p:cNvSpPr>
            <a:spLocks noGrp="1"/>
          </p:cNvSpPr>
          <p:nvPr>
            <p:ph type="body"/>
          </p:nvPr>
        </p:nvSpPr>
        <p:spPr>
          <a:xfrm>
            <a:off x="4673880" y="1200240"/>
            <a:ext cx="401544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30" name="PlaceHolder 2"/>
          <p:cNvSpPr>
            <a:spLocks noGrp="1"/>
          </p:cNvSpPr>
          <p:nvPr>
            <p:ph type="body"/>
          </p:nvPr>
        </p:nvSpPr>
        <p:spPr>
          <a:xfrm>
            <a:off x="457200" y="1200240"/>
            <a:ext cx="4015440" cy="3724920"/>
          </a:xfrm>
          <a:prstGeom prst="rect">
            <a:avLst/>
          </a:prstGeom>
        </p:spPr>
        <p:txBody>
          <a:bodyPr lIns="0" rIns="0" tIns="0" bIns="0">
            <a:normAutofit/>
          </a:bodyPr>
          <a:p>
            <a:endParaRPr b="0" lang="en-US" sz="3200" spc="-1" strike="noStrike">
              <a:latin typeface="Arial"/>
            </a:endParaRPr>
          </a:p>
        </p:txBody>
      </p:sp>
      <p:sp>
        <p:nvSpPr>
          <p:cNvPr id="131" name="PlaceHolder 3"/>
          <p:cNvSpPr>
            <a:spLocks noGrp="1"/>
          </p:cNvSpPr>
          <p:nvPr>
            <p:ph type="body"/>
          </p:nvPr>
        </p:nvSpPr>
        <p:spPr>
          <a:xfrm>
            <a:off x="4673880" y="1200240"/>
            <a:ext cx="401544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2"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3" name="PlaceHolder 1"/>
          <p:cNvSpPr>
            <a:spLocks noGrp="1"/>
          </p:cNvSpPr>
          <p:nvPr>
            <p:ph type="subTitle"/>
          </p:nvPr>
        </p:nvSpPr>
        <p:spPr>
          <a:xfrm>
            <a:off x="457200" y="205920"/>
            <a:ext cx="8228880" cy="39711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35"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136" name="PlaceHolder 3"/>
          <p:cNvSpPr>
            <a:spLocks noGrp="1"/>
          </p:cNvSpPr>
          <p:nvPr>
            <p:ph type="body"/>
          </p:nvPr>
        </p:nvSpPr>
        <p:spPr>
          <a:xfrm>
            <a:off x="457200" y="3146040"/>
            <a:ext cx="4015440" cy="1776600"/>
          </a:xfrm>
          <a:prstGeom prst="rect">
            <a:avLst/>
          </a:prstGeom>
        </p:spPr>
        <p:txBody>
          <a:bodyPr lIns="0" rIns="0" tIns="0" bIns="0">
            <a:normAutofit/>
          </a:bodyPr>
          <a:p>
            <a:endParaRPr b="0" lang="en-US" sz="3200" spc="-1" strike="noStrike">
              <a:latin typeface="Arial"/>
            </a:endParaRPr>
          </a:p>
        </p:txBody>
      </p:sp>
      <p:sp>
        <p:nvSpPr>
          <p:cNvPr id="137" name="PlaceHolder 4"/>
          <p:cNvSpPr>
            <a:spLocks noGrp="1"/>
          </p:cNvSpPr>
          <p:nvPr>
            <p:ph type="body"/>
          </p:nvPr>
        </p:nvSpPr>
        <p:spPr>
          <a:xfrm>
            <a:off x="4673880" y="1200240"/>
            <a:ext cx="401544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39" name="PlaceHolder 2"/>
          <p:cNvSpPr>
            <a:spLocks noGrp="1"/>
          </p:cNvSpPr>
          <p:nvPr>
            <p:ph type="body"/>
          </p:nvPr>
        </p:nvSpPr>
        <p:spPr>
          <a:xfrm>
            <a:off x="457200" y="1200240"/>
            <a:ext cx="4015440" cy="3724920"/>
          </a:xfrm>
          <a:prstGeom prst="rect">
            <a:avLst/>
          </a:prstGeom>
        </p:spPr>
        <p:txBody>
          <a:bodyPr lIns="0" rIns="0" tIns="0" bIns="0">
            <a:normAutofit/>
          </a:bodyPr>
          <a:p>
            <a:endParaRPr b="0" lang="en-US" sz="3200" spc="-1" strike="noStrike">
              <a:latin typeface="Arial"/>
            </a:endParaRPr>
          </a:p>
        </p:txBody>
      </p:sp>
      <p:sp>
        <p:nvSpPr>
          <p:cNvPr id="140"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141" name="PlaceHolder 4"/>
          <p:cNvSpPr>
            <a:spLocks noGrp="1"/>
          </p:cNvSpPr>
          <p:nvPr>
            <p:ph type="body"/>
          </p:nvPr>
        </p:nvSpPr>
        <p:spPr>
          <a:xfrm>
            <a:off x="4673880" y="3146040"/>
            <a:ext cx="401544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43"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144"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145" name="PlaceHolder 4"/>
          <p:cNvSpPr>
            <a:spLocks noGrp="1"/>
          </p:cNvSpPr>
          <p:nvPr>
            <p:ph type="body"/>
          </p:nvPr>
        </p:nvSpPr>
        <p:spPr>
          <a:xfrm>
            <a:off x="457200" y="3146040"/>
            <a:ext cx="822888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47" name="PlaceHolder 2"/>
          <p:cNvSpPr>
            <a:spLocks noGrp="1"/>
          </p:cNvSpPr>
          <p:nvPr>
            <p:ph type="body"/>
          </p:nvPr>
        </p:nvSpPr>
        <p:spPr>
          <a:xfrm>
            <a:off x="457200" y="1200240"/>
            <a:ext cx="8228880" cy="1776600"/>
          </a:xfrm>
          <a:prstGeom prst="rect">
            <a:avLst/>
          </a:prstGeom>
        </p:spPr>
        <p:txBody>
          <a:bodyPr lIns="0" rIns="0" tIns="0" bIns="0">
            <a:normAutofit/>
          </a:bodyPr>
          <a:p>
            <a:endParaRPr b="0" lang="en-US" sz="3200" spc="-1" strike="noStrike">
              <a:latin typeface="Arial"/>
            </a:endParaRPr>
          </a:p>
        </p:txBody>
      </p:sp>
      <p:sp>
        <p:nvSpPr>
          <p:cNvPr id="148" name="PlaceHolder 3"/>
          <p:cNvSpPr>
            <a:spLocks noGrp="1"/>
          </p:cNvSpPr>
          <p:nvPr>
            <p:ph type="body"/>
          </p:nvPr>
        </p:nvSpPr>
        <p:spPr>
          <a:xfrm>
            <a:off x="457200" y="3146040"/>
            <a:ext cx="822888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50"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151"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152" name="PlaceHolder 4"/>
          <p:cNvSpPr>
            <a:spLocks noGrp="1"/>
          </p:cNvSpPr>
          <p:nvPr>
            <p:ph type="body"/>
          </p:nvPr>
        </p:nvSpPr>
        <p:spPr>
          <a:xfrm>
            <a:off x="4673880" y="3146040"/>
            <a:ext cx="4015440" cy="1776600"/>
          </a:xfrm>
          <a:prstGeom prst="rect">
            <a:avLst/>
          </a:prstGeom>
        </p:spPr>
        <p:txBody>
          <a:bodyPr lIns="0" rIns="0" tIns="0" bIns="0">
            <a:normAutofit/>
          </a:bodyPr>
          <a:p>
            <a:endParaRPr b="0" lang="en-US" sz="3200" spc="-1" strike="noStrike">
              <a:latin typeface="Arial"/>
            </a:endParaRPr>
          </a:p>
        </p:txBody>
      </p:sp>
      <p:sp>
        <p:nvSpPr>
          <p:cNvPr id="153" name="PlaceHolder 5"/>
          <p:cNvSpPr>
            <a:spLocks noGrp="1"/>
          </p:cNvSpPr>
          <p:nvPr>
            <p:ph type="body"/>
          </p:nvPr>
        </p:nvSpPr>
        <p:spPr>
          <a:xfrm>
            <a:off x="457200" y="3146040"/>
            <a:ext cx="401544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55" name="PlaceHolder 2"/>
          <p:cNvSpPr>
            <a:spLocks noGrp="1"/>
          </p:cNvSpPr>
          <p:nvPr>
            <p:ph type="body"/>
          </p:nvPr>
        </p:nvSpPr>
        <p:spPr>
          <a:xfrm>
            <a:off x="457200" y="1200240"/>
            <a:ext cx="2649600" cy="1776600"/>
          </a:xfrm>
          <a:prstGeom prst="rect">
            <a:avLst/>
          </a:prstGeom>
        </p:spPr>
        <p:txBody>
          <a:bodyPr lIns="0" rIns="0" tIns="0" bIns="0">
            <a:normAutofit/>
          </a:bodyPr>
          <a:p>
            <a:endParaRPr b="0" lang="en-US" sz="3200" spc="-1" strike="noStrike">
              <a:latin typeface="Arial"/>
            </a:endParaRPr>
          </a:p>
        </p:txBody>
      </p:sp>
      <p:sp>
        <p:nvSpPr>
          <p:cNvPr id="156" name="PlaceHolder 3"/>
          <p:cNvSpPr>
            <a:spLocks noGrp="1"/>
          </p:cNvSpPr>
          <p:nvPr>
            <p:ph type="body"/>
          </p:nvPr>
        </p:nvSpPr>
        <p:spPr>
          <a:xfrm>
            <a:off x="3239640" y="1200240"/>
            <a:ext cx="2649600" cy="1776600"/>
          </a:xfrm>
          <a:prstGeom prst="rect">
            <a:avLst/>
          </a:prstGeom>
        </p:spPr>
        <p:txBody>
          <a:bodyPr lIns="0" rIns="0" tIns="0" bIns="0">
            <a:normAutofit/>
          </a:bodyPr>
          <a:p>
            <a:endParaRPr b="0" lang="en-US" sz="3200" spc="-1" strike="noStrike">
              <a:latin typeface="Arial"/>
            </a:endParaRPr>
          </a:p>
        </p:txBody>
      </p:sp>
      <p:sp>
        <p:nvSpPr>
          <p:cNvPr id="157" name="PlaceHolder 4"/>
          <p:cNvSpPr>
            <a:spLocks noGrp="1"/>
          </p:cNvSpPr>
          <p:nvPr>
            <p:ph type="body"/>
          </p:nvPr>
        </p:nvSpPr>
        <p:spPr>
          <a:xfrm>
            <a:off x="6022080" y="1200240"/>
            <a:ext cx="2649600" cy="1776600"/>
          </a:xfrm>
          <a:prstGeom prst="rect">
            <a:avLst/>
          </a:prstGeom>
        </p:spPr>
        <p:txBody>
          <a:bodyPr lIns="0" rIns="0" tIns="0" bIns="0">
            <a:normAutofit/>
          </a:bodyPr>
          <a:p>
            <a:endParaRPr b="0" lang="en-US" sz="3200" spc="-1" strike="noStrike">
              <a:latin typeface="Arial"/>
            </a:endParaRPr>
          </a:p>
        </p:txBody>
      </p:sp>
      <p:sp>
        <p:nvSpPr>
          <p:cNvPr id="158" name="PlaceHolder 5"/>
          <p:cNvSpPr>
            <a:spLocks noGrp="1"/>
          </p:cNvSpPr>
          <p:nvPr>
            <p:ph type="body"/>
          </p:nvPr>
        </p:nvSpPr>
        <p:spPr>
          <a:xfrm>
            <a:off x="6022080" y="3146040"/>
            <a:ext cx="2649600" cy="1776600"/>
          </a:xfrm>
          <a:prstGeom prst="rect">
            <a:avLst/>
          </a:prstGeom>
        </p:spPr>
        <p:txBody>
          <a:bodyPr lIns="0" rIns="0" tIns="0" bIns="0">
            <a:normAutofit/>
          </a:bodyPr>
          <a:p>
            <a:endParaRPr b="0" lang="en-US" sz="3200" spc="-1" strike="noStrike">
              <a:latin typeface="Arial"/>
            </a:endParaRPr>
          </a:p>
        </p:txBody>
      </p:sp>
      <p:sp>
        <p:nvSpPr>
          <p:cNvPr id="159" name="PlaceHolder 6"/>
          <p:cNvSpPr>
            <a:spLocks noGrp="1"/>
          </p:cNvSpPr>
          <p:nvPr>
            <p:ph type="body"/>
          </p:nvPr>
        </p:nvSpPr>
        <p:spPr>
          <a:xfrm>
            <a:off x="3239640" y="3146040"/>
            <a:ext cx="2649600" cy="1776600"/>
          </a:xfrm>
          <a:prstGeom prst="rect">
            <a:avLst/>
          </a:prstGeom>
        </p:spPr>
        <p:txBody>
          <a:bodyPr lIns="0" rIns="0" tIns="0" bIns="0">
            <a:normAutofit/>
          </a:bodyPr>
          <a:p>
            <a:endParaRPr b="0" lang="en-US" sz="3200" spc="-1" strike="noStrike">
              <a:latin typeface="Arial"/>
            </a:endParaRPr>
          </a:p>
        </p:txBody>
      </p:sp>
      <p:sp>
        <p:nvSpPr>
          <p:cNvPr id="160" name="PlaceHolder 7"/>
          <p:cNvSpPr>
            <a:spLocks noGrp="1"/>
          </p:cNvSpPr>
          <p:nvPr>
            <p:ph type="body"/>
          </p:nvPr>
        </p:nvSpPr>
        <p:spPr>
          <a:xfrm>
            <a:off x="457200" y="3146040"/>
            <a:ext cx="264960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5"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66" name="PlaceHolder 2"/>
          <p:cNvSpPr>
            <a:spLocks noGrp="1"/>
          </p:cNvSpPr>
          <p:nvPr>
            <p:ph type="subTitle"/>
          </p:nvPr>
        </p:nvSpPr>
        <p:spPr>
          <a:xfrm>
            <a:off x="457200" y="1200240"/>
            <a:ext cx="8228880" cy="37249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68" name="PlaceHolder 2"/>
          <p:cNvSpPr>
            <a:spLocks noGrp="1"/>
          </p:cNvSpPr>
          <p:nvPr>
            <p:ph type="body"/>
          </p:nvPr>
        </p:nvSpPr>
        <p:spPr>
          <a:xfrm>
            <a:off x="457200" y="1200240"/>
            <a:ext cx="822888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70" name="PlaceHolder 2"/>
          <p:cNvSpPr>
            <a:spLocks noGrp="1"/>
          </p:cNvSpPr>
          <p:nvPr>
            <p:ph type="body"/>
          </p:nvPr>
        </p:nvSpPr>
        <p:spPr>
          <a:xfrm>
            <a:off x="457200" y="1200240"/>
            <a:ext cx="4015440" cy="3724920"/>
          </a:xfrm>
          <a:prstGeom prst="rect">
            <a:avLst/>
          </a:prstGeom>
        </p:spPr>
        <p:txBody>
          <a:bodyPr lIns="0" rIns="0" tIns="0" bIns="0">
            <a:normAutofit/>
          </a:bodyPr>
          <a:p>
            <a:endParaRPr b="0" lang="en-US" sz="3200" spc="-1" strike="noStrike">
              <a:latin typeface="Arial"/>
            </a:endParaRPr>
          </a:p>
        </p:txBody>
      </p:sp>
      <p:sp>
        <p:nvSpPr>
          <p:cNvPr id="171" name="PlaceHolder 3"/>
          <p:cNvSpPr>
            <a:spLocks noGrp="1"/>
          </p:cNvSpPr>
          <p:nvPr>
            <p:ph type="body"/>
          </p:nvPr>
        </p:nvSpPr>
        <p:spPr>
          <a:xfrm>
            <a:off x="4673880" y="1200240"/>
            <a:ext cx="401544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2"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3" name="PlaceHolder 1"/>
          <p:cNvSpPr>
            <a:spLocks noGrp="1"/>
          </p:cNvSpPr>
          <p:nvPr>
            <p:ph type="subTitle"/>
          </p:nvPr>
        </p:nvSpPr>
        <p:spPr>
          <a:xfrm>
            <a:off x="457200" y="205920"/>
            <a:ext cx="8228880" cy="39711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4"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75"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176" name="PlaceHolder 3"/>
          <p:cNvSpPr>
            <a:spLocks noGrp="1"/>
          </p:cNvSpPr>
          <p:nvPr>
            <p:ph type="body"/>
          </p:nvPr>
        </p:nvSpPr>
        <p:spPr>
          <a:xfrm>
            <a:off x="457200" y="3146040"/>
            <a:ext cx="4015440" cy="1776600"/>
          </a:xfrm>
          <a:prstGeom prst="rect">
            <a:avLst/>
          </a:prstGeom>
        </p:spPr>
        <p:txBody>
          <a:bodyPr lIns="0" rIns="0" tIns="0" bIns="0">
            <a:normAutofit/>
          </a:bodyPr>
          <a:p>
            <a:endParaRPr b="0" lang="en-US" sz="3200" spc="-1" strike="noStrike">
              <a:latin typeface="Arial"/>
            </a:endParaRPr>
          </a:p>
        </p:txBody>
      </p:sp>
      <p:sp>
        <p:nvSpPr>
          <p:cNvPr id="177" name="PlaceHolder 4"/>
          <p:cNvSpPr>
            <a:spLocks noGrp="1"/>
          </p:cNvSpPr>
          <p:nvPr>
            <p:ph type="body"/>
          </p:nvPr>
        </p:nvSpPr>
        <p:spPr>
          <a:xfrm>
            <a:off x="4673880" y="1200240"/>
            <a:ext cx="401544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79" name="PlaceHolder 2"/>
          <p:cNvSpPr>
            <a:spLocks noGrp="1"/>
          </p:cNvSpPr>
          <p:nvPr>
            <p:ph type="body"/>
          </p:nvPr>
        </p:nvSpPr>
        <p:spPr>
          <a:xfrm>
            <a:off x="457200" y="1200240"/>
            <a:ext cx="4015440" cy="3724920"/>
          </a:xfrm>
          <a:prstGeom prst="rect">
            <a:avLst/>
          </a:prstGeom>
        </p:spPr>
        <p:txBody>
          <a:bodyPr lIns="0" rIns="0" tIns="0" bIns="0">
            <a:normAutofit/>
          </a:bodyPr>
          <a:p>
            <a:endParaRPr b="0" lang="en-US" sz="3200" spc="-1" strike="noStrike">
              <a:latin typeface="Arial"/>
            </a:endParaRPr>
          </a:p>
        </p:txBody>
      </p:sp>
      <p:sp>
        <p:nvSpPr>
          <p:cNvPr id="180"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181" name="PlaceHolder 4"/>
          <p:cNvSpPr>
            <a:spLocks noGrp="1"/>
          </p:cNvSpPr>
          <p:nvPr>
            <p:ph type="body"/>
          </p:nvPr>
        </p:nvSpPr>
        <p:spPr>
          <a:xfrm>
            <a:off x="4673880" y="3146040"/>
            <a:ext cx="401544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83"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184"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185" name="PlaceHolder 4"/>
          <p:cNvSpPr>
            <a:spLocks noGrp="1"/>
          </p:cNvSpPr>
          <p:nvPr>
            <p:ph type="body"/>
          </p:nvPr>
        </p:nvSpPr>
        <p:spPr>
          <a:xfrm>
            <a:off x="457200" y="3146040"/>
            <a:ext cx="822888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87" name="PlaceHolder 2"/>
          <p:cNvSpPr>
            <a:spLocks noGrp="1"/>
          </p:cNvSpPr>
          <p:nvPr>
            <p:ph type="body"/>
          </p:nvPr>
        </p:nvSpPr>
        <p:spPr>
          <a:xfrm>
            <a:off x="457200" y="1200240"/>
            <a:ext cx="8228880" cy="1776600"/>
          </a:xfrm>
          <a:prstGeom prst="rect">
            <a:avLst/>
          </a:prstGeom>
        </p:spPr>
        <p:txBody>
          <a:bodyPr lIns="0" rIns="0" tIns="0" bIns="0">
            <a:normAutofit/>
          </a:bodyPr>
          <a:p>
            <a:endParaRPr b="0" lang="en-US" sz="3200" spc="-1" strike="noStrike">
              <a:latin typeface="Arial"/>
            </a:endParaRPr>
          </a:p>
        </p:txBody>
      </p:sp>
      <p:sp>
        <p:nvSpPr>
          <p:cNvPr id="188" name="PlaceHolder 3"/>
          <p:cNvSpPr>
            <a:spLocks noGrp="1"/>
          </p:cNvSpPr>
          <p:nvPr>
            <p:ph type="body"/>
          </p:nvPr>
        </p:nvSpPr>
        <p:spPr>
          <a:xfrm>
            <a:off x="457200" y="3146040"/>
            <a:ext cx="822888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90"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191"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192" name="PlaceHolder 4"/>
          <p:cNvSpPr>
            <a:spLocks noGrp="1"/>
          </p:cNvSpPr>
          <p:nvPr>
            <p:ph type="body"/>
          </p:nvPr>
        </p:nvSpPr>
        <p:spPr>
          <a:xfrm>
            <a:off x="4673880" y="3146040"/>
            <a:ext cx="4015440" cy="1776600"/>
          </a:xfrm>
          <a:prstGeom prst="rect">
            <a:avLst/>
          </a:prstGeom>
        </p:spPr>
        <p:txBody>
          <a:bodyPr lIns="0" rIns="0" tIns="0" bIns="0">
            <a:normAutofit/>
          </a:bodyPr>
          <a:p>
            <a:endParaRPr b="0" lang="en-US" sz="3200" spc="-1" strike="noStrike">
              <a:latin typeface="Arial"/>
            </a:endParaRPr>
          </a:p>
        </p:txBody>
      </p:sp>
      <p:sp>
        <p:nvSpPr>
          <p:cNvPr id="193" name="PlaceHolder 5"/>
          <p:cNvSpPr>
            <a:spLocks noGrp="1"/>
          </p:cNvSpPr>
          <p:nvPr>
            <p:ph type="body"/>
          </p:nvPr>
        </p:nvSpPr>
        <p:spPr>
          <a:xfrm>
            <a:off x="457200" y="3146040"/>
            <a:ext cx="401544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920"/>
            <a:ext cx="8228880" cy="39711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95" name="PlaceHolder 2"/>
          <p:cNvSpPr>
            <a:spLocks noGrp="1"/>
          </p:cNvSpPr>
          <p:nvPr>
            <p:ph type="body"/>
          </p:nvPr>
        </p:nvSpPr>
        <p:spPr>
          <a:xfrm>
            <a:off x="457200" y="1200240"/>
            <a:ext cx="2649600" cy="1776600"/>
          </a:xfrm>
          <a:prstGeom prst="rect">
            <a:avLst/>
          </a:prstGeom>
        </p:spPr>
        <p:txBody>
          <a:bodyPr lIns="0" rIns="0" tIns="0" bIns="0">
            <a:normAutofit/>
          </a:bodyPr>
          <a:p>
            <a:endParaRPr b="0" lang="en-US" sz="3200" spc="-1" strike="noStrike">
              <a:latin typeface="Arial"/>
            </a:endParaRPr>
          </a:p>
        </p:txBody>
      </p:sp>
      <p:sp>
        <p:nvSpPr>
          <p:cNvPr id="196" name="PlaceHolder 3"/>
          <p:cNvSpPr>
            <a:spLocks noGrp="1"/>
          </p:cNvSpPr>
          <p:nvPr>
            <p:ph type="body"/>
          </p:nvPr>
        </p:nvSpPr>
        <p:spPr>
          <a:xfrm>
            <a:off x="3239640" y="1200240"/>
            <a:ext cx="2649600" cy="1776600"/>
          </a:xfrm>
          <a:prstGeom prst="rect">
            <a:avLst/>
          </a:prstGeom>
        </p:spPr>
        <p:txBody>
          <a:bodyPr lIns="0" rIns="0" tIns="0" bIns="0">
            <a:normAutofit/>
          </a:bodyPr>
          <a:p>
            <a:endParaRPr b="0" lang="en-US" sz="3200" spc="-1" strike="noStrike">
              <a:latin typeface="Arial"/>
            </a:endParaRPr>
          </a:p>
        </p:txBody>
      </p:sp>
      <p:sp>
        <p:nvSpPr>
          <p:cNvPr id="197" name="PlaceHolder 4"/>
          <p:cNvSpPr>
            <a:spLocks noGrp="1"/>
          </p:cNvSpPr>
          <p:nvPr>
            <p:ph type="body"/>
          </p:nvPr>
        </p:nvSpPr>
        <p:spPr>
          <a:xfrm>
            <a:off x="6022080" y="1200240"/>
            <a:ext cx="2649600" cy="1776600"/>
          </a:xfrm>
          <a:prstGeom prst="rect">
            <a:avLst/>
          </a:prstGeom>
        </p:spPr>
        <p:txBody>
          <a:bodyPr lIns="0" rIns="0" tIns="0" bIns="0">
            <a:normAutofit/>
          </a:bodyPr>
          <a:p>
            <a:endParaRPr b="0" lang="en-US" sz="3200" spc="-1" strike="noStrike">
              <a:latin typeface="Arial"/>
            </a:endParaRPr>
          </a:p>
        </p:txBody>
      </p:sp>
      <p:sp>
        <p:nvSpPr>
          <p:cNvPr id="198" name="PlaceHolder 5"/>
          <p:cNvSpPr>
            <a:spLocks noGrp="1"/>
          </p:cNvSpPr>
          <p:nvPr>
            <p:ph type="body"/>
          </p:nvPr>
        </p:nvSpPr>
        <p:spPr>
          <a:xfrm>
            <a:off x="6022080" y="3146040"/>
            <a:ext cx="2649600" cy="1776600"/>
          </a:xfrm>
          <a:prstGeom prst="rect">
            <a:avLst/>
          </a:prstGeom>
        </p:spPr>
        <p:txBody>
          <a:bodyPr lIns="0" rIns="0" tIns="0" bIns="0">
            <a:normAutofit/>
          </a:bodyPr>
          <a:p>
            <a:endParaRPr b="0" lang="en-US" sz="3200" spc="-1" strike="noStrike">
              <a:latin typeface="Arial"/>
            </a:endParaRPr>
          </a:p>
        </p:txBody>
      </p:sp>
      <p:sp>
        <p:nvSpPr>
          <p:cNvPr id="199" name="PlaceHolder 6"/>
          <p:cNvSpPr>
            <a:spLocks noGrp="1"/>
          </p:cNvSpPr>
          <p:nvPr>
            <p:ph type="body"/>
          </p:nvPr>
        </p:nvSpPr>
        <p:spPr>
          <a:xfrm>
            <a:off x="3239640" y="3146040"/>
            <a:ext cx="2649600" cy="1776600"/>
          </a:xfrm>
          <a:prstGeom prst="rect">
            <a:avLst/>
          </a:prstGeom>
        </p:spPr>
        <p:txBody>
          <a:bodyPr lIns="0" rIns="0" tIns="0" bIns="0">
            <a:normAutofit/>
          </a:bodyPr>
          <a:p>
            <a:endParaRPr b="0" lang="en-US" sz="3200" spc="-1" strike="noStrike">
              <a:latin typeface="Arial"/>
            </a:endParaRPr>
          </a:p>
        </p:txBody>
      </p:sp>
      <p:sp>
        <p:nvSpPr>
          <p:cNvPr id="200" name="PlaceHolder 7"/>
          <p:cNvSpPr>
            <a:spLocks noGrp="1"/>
          </p:cNvSpPr>
          <p:nvPr>
            <p:ph type="body"/>
          </p:nvPr>
        </p:nvSpPr>
        <p:spPr>
          <a:xfrm>
            <a:off x="457200" y="3146040"/>
            <a:ext cx="264960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4"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15" name="PlaceHolder 3"/>
          <p:cNvSpPr>
            <a:spLocks noGrp="1"/>
          </p:cNvSpPr>
          <p:nvPr>
            <p:ph type="body"/>
          </p:nvPr>
        </p:nvSpPr>
        <p:spPr>
          <a:xfrm>
            <a:off x="457200" y="3146040"/>
            <a:ext cx="4015440" cy="1776600"/>
          </a:xfrm>
          <a:prstGeom prst="rect">
            <a:avLst/>
          </a:prstGeom>
        </p:spPr>
        <p:txBody>
          <a:bodyPr lIns="0" rIns="0" tIns="0" bIns="0">
            <a:normAutofit/>
          </a:bodyPr>
          <a:p>
            <a:endParaRPr b="0" lang="en-US" sz="3200" spc="-1" strike="noStrike">
              <a:latin typeface="Arial"/>
            </a:endParaRPr>
          </a:p>
        </p:txBody>
      </p:sp>
      <p:sp>
        <p:nvSpPr>
          <p:cNvPr id="16" name="PlaceHolder 4"/>
          <p:cNvSpPr>
            <a:spLocks noGrp="1"/>
          </p:cNvSpPr>
          <p:nvPr>
            <p:ph type="body"/>
          </p:nvPr>
        </p:nvSpPr>
        <p:spPr>
          <a:xfrm>
            <a:off x="4673880" y="1200240"/>
            <a:ext cx="4015440" cy="372492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18" name="PlaceHolder 2"/>
          <p:cNvSpPr>
            <a:spLocks noGrp="1"/>
          </p:cNvSpPr>
          <p:nvPr>
            <p:ph type="body"/>
          </p:nvPr>
        </p:nvSpPr>
        <p:spPr>
          <a:xfrm>
            <a:off x="457200" y="1200240"/>
            <a:ext cx="4015440" cy="3724920"/>
          </a:xfrm>
          <a:prstGeom prst="rect">
            <a:avLst/>
          </a:prstGeom>
        </p:spPr>
        <p:txBody>
          <a:bodyPr lIns="0" rIns="0" tIns="0" bIns="0">
            <a:normAutofit/>
          </a:bodyPr>
          <a:p>
            <a:endParaRPr b="0" lang="en-US" sz="3200" spc="-1" strike="noStrike">
              <a:latin typeface="Arial"/>
            </a:endParaRPr>
          </a:p>
        </p:txBody>
      </p:sp>
      <p:sp>
        <p:nvSpPr>
          <p:cNvPr id="19"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20" name="PlaceHolder 4"/>
          <p:cNvSpPr>
            <a:spLocks noGrp="1"/>
          </p:cNvSpPr>
          <p:nvPr>
            <p:ph type="body"/>
          </p:nvPr>
        </p:nvSpPr>
        <p:spPr>
          <a:xfrm>
            <a:off x="4673880" y="3146040"/>
            <a:ext cx="4015440" cy="1776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920"/>
            <a:ext cx="8228880" cy="856440"/>
          </a:xfrm>
          <a:prstGeom prst="rect">
            <a:avLst/>
          </a:prstGeom>
        </p:spPr>
        <p:txBody>
          <a:bodyPr lIns="0" rIns="0" tIns="0" bIns="0" anchor="ctr"/>
          <a:p>
            <a:pPr algn="ctr"/>
            <a:endParaRPr b="0" lang="en-US" sz="4400" spc="-1" strike="noStrike">
              <a:latin typeface="Arial"/>
            </a:endParaRPr>
          </a:p>
        </p:txBody>
      </p:sp>
      <p:sp>
        <p:nvSpPr>
          <p:cNvPr id="22" name="PlaceHolder 2"/>
          <p:cNvSpPr>
            <a:spLocks noGrp="1"/>
          </p:cNvSpPr>
          <p:nvPr>
            <p:ph type="body"/>
          </p:nvPr>
        </p:nvSpPr>
        <p:spPr>
          <a:xfrm>
            <a:off x="457200" y="1200240"/>
            <a:ext cx="4015440" cy="1776600"/>
          </a:xfrm>
          <a:prstGeom prst="rect">
            <a:avLst/>
          </a:prstGeom>
        </p:spPr>
        <p:txBody>
          <a:bodyPr lIns="0" rIns="0" tIns="0" bIns="0">
            <a:normAutofit/>
          </a:bodyPr>
          <a:p>
            <a:endParaRPr b="0" lang="en-US" sz="3200" spc="-1" strike="noStrike">
              <a:latin typeface="Arial"/>
            </a:endParaRPr>
          </a:p>
        </p:txBody>
      </p:sp>
      <p:sp>
        <p:nvSpPr>
          <p:cNvPr id="23" name="PlaceHolder 3"/>
          <p:cNvSpPr>
            <a:spLocks noGrp="1"/>
          </p:cNvSpPr>
          <p:nvPr>
            <p:ph type="body"/>
          </p:nvPr>
        </p:nvSpPr>
        <p:spPr>
          <a:xfrm>
            <a:off x="4673880" y="1200240"/>
            <a:ext cx="4015440" cy="1776600"/>
          </a:xfrm>
          <a:prstGeom prst="rect">
            <a:avLst/>
          </a:prstGeom>
        </p:spPr>
        <p:txBody>
          <a:bodyPr lIns="0" rIns="0" tIns="0" bIns="0">
            <a:normAutofit/>
          </a:bodyPr>
          <a:p>
            <a:endParaRPr b="0" lang="en-US" sz="3200" spc="-1" strike="noStrike">
              <a:latin typeface="Arial"/>
            </a:endParaRPr>
          </a:p>
        </p:txBody>
      </p:sp>
      <p:sp>
        <p:nvSpPr>
          <p:cNvPr id="24" name="PlaceHolder 4"/>
          <p:cNvSpPr>
            <a:spLocks noGrp="1"/>
          </p:cNvSpPr>
          <p:nvPr>
            <p:ph type="body"/>
          </p:nvPr>
        </p:nvSpPr>
        <p:spPr>
          <a:xfrm>
            <a:off x="457200" y="3146040"/>
            <a:ext cx="8228880" cy="177660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9124920" y="-2520"/>
            <a:ext cx="94680" cy="5142600"/>
          </a:xfrm>
          <a:prstGeom prst="rect">
            <a:avLst/>
          </a:prstGeom>
          <a:solidFill>
            <a:srgbClr val="ff9900"/>
          </a:solidFill>
          <a:ln>
            <a:noFill/>
          </a:ln>
        </p:spPr>
        <p:style>
          <a:lnRef idx="0"/>
          <a:fillRef idx="0"/>
          <a:effectRef idx="0"/>
          <a:fontRef idx="minor"/>
        </p:style>
      </p:sp>
      <p:sp>
        <p:nvSpPr>
          <p:cNvPr id="1" name="CustomShape 2"/>
          <p:cNvSpPr/>
          <p:nvPr/>
        </p:nvSpPr>
        <p:spPr>
          <a:xfrm>
            <a:off x="9029520" y="0"/>
            <a:ext cx="94680" cy="5142600"/>
          </a:xfrm>
          <a:prstGeom prst="rect">
            <a:avLst/>
          </a:prstGeom>
          <a:solidFill>
            <a:srgbClr val="000000"/>
          </a:solidFill>
          <a:ln>
            <a:noFill/>
          </a:ln>
        </p:spPr>
        <p:style>
          <a:lnRef idx="0"/>
          <a:fillRef idx="0"/>
          <a:effectRef idx="0"/>
          <a:fontRef idx="minor"/>
        </p:style>
      </p:sp>
      <p:sp>
        <p:nvSpPr>
          <p:cNvPr id="2" name="PlaceHolder 3"/>
          <p:cNvSpPr>
            <a:spLocks noGrp="1"/>
          </p:cNvSpPr>
          <p:nvPr>
            <p:ph type="title"/>
          </p:nvPr>
        </p:nvSpPr>
        <p:spPr>
          <a:xfrm>
            <a:off x="457200" y="205920"/>
            <a:ext cx="8228880" cy="856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3" name="PlaceHolder 4"/>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0" name="CustomShape 1"/>
          <p:cNvSpPr/>
          <p:nvPr/>
        </p:nvSpPr>
        <p:spPr>
          <a:xfrm>
            <a:off x="9124920" y="-2520"/>
            <a:ext cx="94680" cy="5142600"/>
          </a:xfrm>
          <a:prstGeom prst="rect">
            <a:avLst/>
          </a:prstGeom>
          <a:solidFill>
            <a:srgbClr val="ff9900"/>
          </a:solidFill>
          <a:ln>
            <a:noFill/>
          </a:ln>
        </p:spPr>
        <p:style>
          <a:lnRef idx="0"/>
          <a:fillRef idx="0"/>
          <a:effectRef idx="0"/>
          <a:fontRef idx="minor"/>
        </p:style>
      </p:sp>
      <p:sp>
        <p:nvSpPr>
          <p:cNvPr id="41" name="CustomShape 2"/>
          <p:cNvSpPr/>
          <p:nvPr/>
        </p:nvSpPr>
        <p:spPr>
          <a:xfrm>
            <a:off x="9029520" y="0"/>
            <a:ext cx="94680" cy="5142600"/>
          </a:xfrm>
          <a:prstGeom prst="rect">
            <a:avLst/>
          </a:prstGeom>
          <a:solidFill>
            <a:srgbClr val="000000"/>
          </a:solidFill>
          <a:ln>
            <a:noFill/>
          </a:ln>
        </p:spPr>
        <p:style>
          <a:lnRef idx="0"/>
          <a:fillRef idx="0"/>
          <a:effectRef idx="0"/>
          <a:fontRef idx="minor"/>
        </p:style>
      </p:sp>
      <p:sp>
        <p:nvSpPr>
          <p:cNvPr id="42" name="PlaceHolder 3"/>
          <p:cNvSpPr>
            <a:spLocks noGrp="1"/>
          </p:cNvSpPr>
          <p:nvPr>
            <p:ph type="title"/>
          </p:nvPr>
        </p:nvSpPr>
        <p:spPr>
          <a:xfrm>
            <a:off x="457200" y="205920"/>
            <a:ext cx="8228880" cy="856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43" name="PlaceHolder 4"/>
          <p:cNvSpPr>
            <a:spLocks noGrp="1"/>
          </p:cNvSpPr>
          <p:nvPr>
            <p:ph type="body"/>
          </p:nvPr>
        </p:nvSpPr>
        <p:spPr>
          <a:xfrm>
            <a:off x="457200" y="1200240"/>
            <a:ext cx="8228880" cy="3724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0" name="CustomShape 1"/>
          <p:cNvSpPr/>
          <p:nvPr/>
        </p:nvSpPr>
        <p:spPr>
          <a:xfrm>
            <a:off x="9124920" y="-2520"/>
            <a:ext cx="94680" cy="5142600"/>
          </a:xfrm>
          <a:prstGeom prst="rect">
            <a:avLst/>
          </a:prstGeom>
          <a:solidFill>
            <a:srgbClr val="ff9900"/>
          </a:solidFill>
          <a:ln>
            <a:noFill/>
          </a:ln>
        </p:spPr>
        <p:style>
          <a:lnRef idx="0"/>
          <a:fillRef idx="0"/>
          <a:effectRef idx="0"/>
          <a:fontRef idx="minor"/>
        </p:style>
      </p:sp>
      <p:sp>
        <p:nvSpPr>
          <p:cNvPr id="81" name="CustomShape 2"/>
          <p:cNvSpPr/>
          <p:nvPr/>
        </p:nvSpPr>
        <p:spPr>
          <a:xfrm>
            <a:off x="9029520" y="0"/>
            <a:ext cx="94680" cy="5142600"/>
          </a:xfrm>
          <a:prstGeom prst="rect">
            <a:avLst/>
          </a:prstGeom>
          <a:solidFill>
            <a:srgbClr val="000000"/>
          </a:solidFill>
          <a:ln>
            <a:noFill/>
          </a:ln>
        </p:spPr>
        <p:style>
          <a:lnRef idx="0"/>
          <a:fillRef idx="0"/>
          <a:effectRef idx="0"/>
          <a:fontRef idx="minor"/>
        </p:style>
      </p:sp>
      <p:sp>
        <p:nvSpPr>
          <p:cNvPr id="82" name="PlaceHolder 3"/>
          <p:cNvSpPr>
            <a:spLocks noGrp="1"/>
          </p:cNvSpPr>
          <p:nvPr>
            <p:ph type="title"/>
          </p:nvPr>
        </p:nvSpPr>
        <p:spPr>
          <a:xfrm>
            <a:off x="457200" y="205920"/>
            <a:ext cx="8228880" cy="856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83" name="PlaceHolder 4"/>
          <p:cNvSpPr>
            <a:spLocks noGrp="1"/>
          </p:cNvSpPr>
          <p:nvPr>
            <p:ph type="body"/>
          </p:nvPr>
        </p:nvSpPr>
        <p:spPr>
          <a:xfrm>
            <a:off x="457200" y="1200240"/>
            <a:ext cx="8228880" cy="3724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0" name="CustomShape 1"/>
          <p:cNvSpPr/>
          <p:nvPr/>
        </p:nvSpPr>
        <p:spPr>
          <a:xfrm>
            <a:off x="9124920" y="-2520"/>
            <a:ext cx="94680" cy="5142600"/>
          </a:xfrm>
          <a:prstGeom prst="rect">
            <a:avLst/>
          </a:prstGeom>
          <a:solidFill>
            <a:srgbClr val="ff9900"/>
          </a:solidFill>
          <a:ln>
            <a:noFill/>
          </a:ln>
        </p:spPr>
        <p:style>
          <a:lnRef idx="0"/>
          <a:fillRef idx="0"/>
          <a:effectRef idx="0"/>
          <a:fontRef idx="minor"/>
        </p:style>
      </p:sp>
      <p:sp>
        <p:nvSpPr>
          <p:cNvPr id="121" name="CustomShape 2"/>
          <p:cNvSpPr/>
          <p:nvPr/>
        </p:nvSpPr>
        <p:spPr>
          <a:xfrm>
            <a:off x="9029520" y="0"/>
            <a:ext cx="94680" cy="5142600"/>
          </a:xfrm>
          <a:prstGeom prst="rect">
            <a:avLst/>
          </a:prstGeom>
          <a:solidFill>
            <a:srgbClr val="000000"/>
          </a:solidFill>
          <a:ln>
            <a:noFill/>
          </a:ln>
        </p:spPr>
        <p:style>
          <a:lnRef idx="0"/>
          <a:fillRef idx="0"/>
          <a:effectRef idx="0"/>
          <a:fontRef idx="minor"/>
        </p:style>
      </p:sp>
      <p:sp>
        <p:nvSpPr>
          <p:cNvPr id="122" name="PlaceHolder 3"/>
          <p:cNvSpPr>
            <a:spLocks noGrp="1"/>
          </p:cNvSpPr>
          <p:nvPr>
            <p:ph type="title"/>
          </p:nvPr>
        </p:nvSpPr>
        <p:spPr>
          <a:xfrm>
            <a:off x="457200" y="205920"/>
            <a:ext cx="8228880" cy="856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23" name="PlaceHolder 4"/>
          <p:cNvSpPr>
            <a:spLocks noGrp="1"/>
          </p:cNvSpPr>
          <p:nvPr>
            <p:ph type="body"/>
          </p:nvPr>
        </p:nvSpPr>
        <p:spPr>
          <a:xfrm>
            <a:off x="457200" y="1200240"/>
            <a:ext cx="4015440" cy="3724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124" name="PlaceHolder 5"/>
          <p:cNvSpPr>
            <a:spLocks noGrp="1"/>
          </p:cNvSpPr>
          <p:nvPr>
            <p:ph type="body"/>
          </p:nvPr>
        </p:nvSpPr>
        <p:spPr>
          <a:xfrm>
            <a:off x="4674240" y="1200240"/>
            <a:ext cx="4015440" cy="3724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1" name="CustomShape 1"/>
          <p:cNvSpPr/>
          <p:nvPr/>
        </p:nvSpPr>
        <p:spPr>
          <a:xfrm>
            <a:off x="9124920" y="-2520"/>
            <a:ext cx="94680" cy="5142600"/>
          </a:xfrm>
          <a:prstGeom prst="rect">
            <a:avLst/>
          </a:prstGeom>
          <a:solidFill>
            <a:srgbClr val="ff9900"/>
          </a:solidFill>
          <a:ln>
            <a:noFill/>
          </a:ln>
        </p:spPr>
        <p:style>
          <a:lnRef idx="0"/>
          <a:fillRef idx="0"/>
          <a:effectRef idx="0"/>
          <a:fontRef idx="minor"/>
        </p:style>
      </p:sp>
      <p:sp>
        <p:nvSpPr>
          <p:cNvPr id="162" name="CustomShape 2"/>
          <p:cNvSpPr/>
          <p:nvPr/>
        </p:nvSpPr>
        <p:spPr>
          <a:xfrm>
            <a:off x="9029520" y="0"/>
            <a:ext cx="94680" cy="5142600"/>
          </a:xfrm>
          <a:prstGeom prst="rect">
            <a:avLst/>
          </a:prstGeom>
          <a:solidFill>
            <a:srgbClr val="000000"/>
          </a:solidFill>
          <a:ln>
            <a:noFill/>
          </a:ln>
        </p:spPr>
        <p:style>
          <a:lnRef idx="0"/>
          <a:fillRef idx="0"/>
          <a:effectRef idx="0"/>
          <a:fontRef idx="minor"/>
        </p:style>
      </p:sp>
      <p:sp>
        <p:nvSpPr>
          <p:cNvPr id="163" name="PlaceHolder 3"/>
          <p:cNvSpPr>
            <a:spLocks noGrp="1"/>
          </p:cNvSpPr>
          <p:nvPr>
            <p:ph type="title"/>
          </p:nvPr>
        </p:nvSpPr>
        <p:spPr>
          <a:xfrm>
            <a:off x="457200" y="205200"/>
            <a:ext cx="8229240" cy="8586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64" name="PlaceHolder 4"/>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3.xml"/><Relationship Id="rId4"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40.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slideLayout" Target="../slideLayouts/slideLayout25.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49.xml"/>
</Relationships>
</file>

<file path=ppt/slides/_rels/slide2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49.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3.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slideLayout" Target="../slideLayouts/slideLayout25.xml"/>
</Relationships>
</file>

<file path=ppt/slides/_rels/slide24.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25.xml"/>
</Relationships>
</file>

<file path=ppt/slides/_rels/slide26.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image" Target="../media/image20.png"/><Relationship Id="rId4" Type="http://schemas.openxmlformats.org/officeDocument/2006/relationships/slideLayout" Target="../slideLayouts/slideLayout25.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
</Relationships>
</file>

<file path=ppt/slides/_rels/slide28.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25.xml"/>
</Relationships>
</file>

<file path=ppt/slides/_rels/slide29.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0.xml.rels><?xml version="1.0" encoding="UTF-8"?>
<Relationships xmlns="http://schemas.openxmlformats.org/package/2006/relationships"><Relationship Id="rId1" Type="http://schemas.openxmlformats.org/officeDocument/2006/relationships/image" Target="../media/image23.jpeg"/><Relationship Id="rId2" Type="http://schemas.openxmlformats.org/officeDocument/2006/relationships/slideLayout" Target="../slideLayouts/slideLayout25.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2.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image" Target="../media/image25.png"/><Relationship Id="rId3" Type="http://schemas.openxmlformats.org/officeDocument/2006/relationships/slideLayout" Target="../slideLayouts/slideLayout25.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5.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slideLayout" Target="../slideLayouts/slideLayout25.xml"/>
</Relationships>
</file>

<file path=ppt/slides/_rels/slide36.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image" Target="../media/image30.png"/><Relationship Id="rId3" Type="http://schemas.openxmlformats.org/officeDocument/2006/relationships/image" Target="../media/image31.png"/><Relationship Id="rId4" Type="http://schemas.openxmlformats.org/officeDocument/2006/relationships/slideLayout" Target="../slideLayouts/slideLayout25.xml"/>
</Relationships>
</file>

<file path=ppt/slides/_rels/slide37.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25.xml"/>
</Relationships>
</file>

<file path=ppt/slides/_rels/slide38.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25.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40.xml"/>
</Relationships>
</file>

<file path=ppt/slides/_rels/slide44.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image" Target="../media/image35.png"/><Relationship Id="rId3" Type="http://schemas.openxmlformats.org/officeDocument/2006/relationships/slideLayout" Target="../slideLayouts/slideLayout40.xml"/><Relationship Id="rId4" Type="http://schemas.openxmlformats.org/officeDocument/2006/relationships/notesSlide" Target="../notesSlides/notesSlide44.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40.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40.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40.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8.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9.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2.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image" Target="../media/image37.png"/><Relationship Id="rId3" Type="http://schemas.openxmlformats.org/officeDocument/2006/relationships/image" Target="../media/image38.png"/><Relationship Id="rId4" Type="http://schemas.openxmlformats.org/officeDocument/2006/relationships/image" Target="../media/image39.png"/><Relationship Id="rId5" Type="http://schemas.openxmlformats.org/officeDocument/2006/relationships/image" Target="../media/image40.png"/><Relationship Id="rId6" Type="http://schemas.openxmlformats.org/officeDocument/2006/relationships/image" Target="../media/image41.png"/><Relationship Id="rId7" Type="http://schemas.openxmlformats.org/officeDocument/2006/relationships/slideLayout" Target="../slideLayouts/slideLayout25.xml"/>
</Relationships>
</file>

<file path=ppt/slides/_rels/slide53.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slideLayout" Target="../slideLayouts/slideLayout25.xml"/>
</Relationships>
</file>

<file path=ppt/slides/_rels/slide54.xml.rels><?xml version="1.0" encoding="UTF-8"?>
<Relationships xmlns="http://schemas.openxmlformats.org/package/2006/relationships"><Relationship Id="rId1" Type="http://schemas.openxmlformats.org/officeDocument/2006/relationships/image" Target="../media/image43.png"/><Relationship Id="rId2" Type="http://schemas.openxmlformats.org/officeDocument/2006/relationships/slideLayout" Target="../slideLayouts/slideLayout25.xml"/>
</Relationships>
</file>

<file path=ppt/slides/_rels/slide5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6.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9.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9.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1.xml.rels><?xml version="1.0" encoding="UTF-8"?>
<Relationships xmlns="http://schemas.openxmlformats.org/package/2006/relationships"><Relationship Id="rId1" Type="http://schemas.openxmlformats.org/officeDocument/2006/relationships/slideLayout" Target="../slideLayouts/slideLayout40.xml"/>
</Relationships>
</file>

<file path=ppt/slides/_rels/slide6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7.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slideLayout" Target="../slideLayouts/slideLayout25.xml"/>
</Relationships>
</file>

<file path=ppt/slides/_rels/slide6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0.xml.rels><?xml version="1.0" encoding="UTF-8"?>
<Relationships xmlns="http://schemas.openxmlformats.org/package/2006/relationships"><Relationship Id="rId1" Type="http://schemas.openxmlformats.org/officeDocument/2006/relationships/image" Target="../media/image45.png"/><Relationship Id="rId2" Type="http://schemas.openxmlformats.org/officeDocument/2006/relationships/image" Target="../media/image46.png"/><Relationship Id="rId3" Type="http://schemas.openxmlformats.org/officeDocument/2006/relationships/image" Target="../media/image47.png"/><Relationship Id="rId4" Type="http://schemas.openxmlformats.org/officeDocument/2006/relationships/slideLayout" Target="../slideLayouts/slideLayout25.xml"/>
</Relationships>
</file>

<file path=ppt/slides/_rels/slide71.xml.rels><?xml version="1.0" encoding="UTF-8"?>
<Relationships xmlns="http://schemas.openxmlformats.org/package/2006/relationships"><Relationship Id="rId1" Type="http://schemas.openxmlformats.org/officeDocument/2006/relationships/slideLayout" Target="../slideLayouts/slideLayout40.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2.xml"/>
</Relationships>
</file>

<file path=ppt/slides/_rels/slide7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3.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4.xml"/>
</Relationships>
</file>

<file path=ppt/slides/_rels/slide75.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5.xml"/>
</Relationships>
</file>

<file path=ppt/slides/_rels/slide7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7.xml.rels><?xml version="1.0" encoding="UTF-8"?>
<Relationships xmlns="http://schemas.openxmlformats.org/package/2006/relationships"><Relationship Id="rId1" Type="http://schemas.openxmlformats.org/officeDocument/2006/relationships/image" Target="../media/image48.png"/><Relationship Id="rId2" Type="http://schemas.openxmlformats.org/officeDocument/2006/relationships/slideLayout" Target="../slideLayouts/slideLayout25.xml"/>
</Relationships>
</file>

<file path=ppt/slides/_rels/slide78.xml.rels><?xml version="1.0" encoding="UTF-8"?>
<Relationships xmlns="http://schemas.openxmlformats.org/package/2006/relationships"><Relationship Id="rId1" Type="http://schemas.openxmlformats.org/officeDocument/2006/relationships/image" Target="../media/image49.png"/><Relationship Id="rId2" Type="http://schemas.openxmlformats.org/officeDocument/2006/relationships/slideLayout" Target="../slideLayouts/slideLayout25.xml"/>
</Relationships>
</file>

<file path=ppt/slides/_rels/slide79.xml.rels><?xml version="1.0" encoding="UTF-8"?>
<Relationships xmlns="http://schemas.openxmlformats.org/package/2006/relationships"><Relationship Id="rId1" Type="http://schemas.openxmlformats.org/officeDocument/2006/relationships/image" Target="../media/image50.png"/><Relationship Id="rId2" Type="http://schemas.openxmlformats.org/officeDocument/2006/relationships/slideLayout" Target="../slideLayouts/slideLayout25.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0.xml.rels><?xml version="1.0" encoding="UTF-8"?>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25.xml"/>
</Relationships>
</file>

<file path=ppt/slides/_rels/slide81.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CustomShape 1"/>
          <p:cNvSpPr/>
          <p:nvPr/>
        </p:nvSpPr>
        <p:spPr>
          <a:xfrm>
            <a:off x="1828800" y="2400480"/>
            <a:ext cx="5542920" cy="1713960"/>
          </a:xfrm>
          <a:prstGeom prst="rect">
            <a:avLst/>
          </a:prstGeom>
          <a:noFill/>
          <a:ln>
            <a:noFill/>
          </a:ln>
        </p:spPr>
        <p:style>
          <a:lnRef idx="0"/>
          <a:fillRef idx="0"/>
          <a:effectRef idx="0"/>
          <a:fontRef idx="minor"/>
        </p:style>
        <p:txBody>
          <a:bodyPr lIns="90000" rIns="90000" tIns="91440" bIns="91440">
            <a:normAutofit/>
          </a:bodyPr>
          <a:p>
            <a:pPr algn="ctr">
              <a:lnSpc>
                <a:spcPct val="100000"/>
              </a:lnSpc>
            </a:pPr>
            <a:r>
              <a:rPr b="1" lang="en-US" sz="2000" spc="-1" strike="noStrike">
                <a:solidFill>
                  <a:srgbClr val="000000"/>
                </a:solidFill>
                <a:latin typeface="Times New Roman"/>
                <a:ea typeface="Arial"/>
              </a:rPr>
              <a:t>Lecture # 7: Bitcoin and Anonymity</a:t>
            </a:r>
            <a:endParaRPr b="0" lang="en-US" sz="2000" spc="-1" strike="noStrike">
              <a:latin typeface="Arial"/>
            </a:endParaRPr>
          </a:p>
          <a:p>
            <a:pPr algn="ctr">
              <a:lnSpc>
                <a:spcPct val="100000"/>
              </a:lnSpc>
            </a:pPr>
            <a:r>
              <a:rPr b="0" lang="en-US" sz="2000" spc="-1" strike="noStrike">
                <a:solidFill>
                  <a:srgbClr val="000000"/>
                </a:solidFill>
                <a:latin typeface="Times New Roman"/>
                <a:ea typeface="Arial"/>
              </a:rPr>
              <a:t>Prof. Dr. Sufian Hameed</a:t>
            </a:r>
            <a:endParaRPr b="0" lang="en-US" sz="2000" spc="-1" strike="noStrike">
              <a:latin typeface="Arial"/>
            </a:endParaRPr>
          </a:p>
          <a:p>
            <a:pPr algn="ctr">
              <a:lnSpc>
                <a:spcPct val="100000"/>
              </a:lnSpc>
            </a:pPr>
            <a:r>
              <a:rPr b="0" lang="en-US" sz="2000" spc="-1" strike="noStrike">
                <a:solidFill>
                  <a:srgbClr val="000000"/>
                </a:solidFill>
                <a:latin typeface="Times New Roman"/>
                <a:ea typeface="Arial"/>
              </a:rPr>
              <a:t>Department of Computer Science</a:t>
            </a:r>
            <a:endParaRPr b="0" lang="en-US" sz="2000" spc="-1" strike="noStrike">
              <a:latin typeface="Arial"/>
            </a:endParaRPr>
          </a:p>
          <a:p>
            <a:pPr algn="ctr">
              <a:lnSpc>
                <a:spcPct val="100000"/>
              </a:lnSpc>
            </a:pPr>
            <a:r>
              <a:rPr b="0" lang="en-US" sz="2000" spc="-1" strike="noStrike">
                <a:solidFill>
                  <a:srgbClr val="000000"/>
                </a:solidFill>
                <a:latin typeface="Times New Roman"/>
                <a:ea typeface="Arial"/>
              </a:rPr>
              <a:t>FAST-NUCES</a:t>
            </a:r>
            <a:endParaRPr b="0" lang="en-US" sz="2000" spc="-1" strike="noStrike">
              <a:latin typeface="Arial"/>
            </a:endParaRPr>
          </a:p>
        </p:txBody>
      </p:sp>
      <p:sp>
        <p:nvSpPr>
          <p:cNvPr id="207" name="CustomShape 2"/>
          <p:cNvSpPr/>
          <p:nvPr/>
        </p:nvSpPr>
        <p:spPr>
          <a:xfrm>
            <a:off x="1486080" y="1200240"/>
            <a:ext cx="6171480" cy="1101960"/>
          </a:xfrm>
          <a:prstGeom prst="rect">
            <a:avLst/>
          </a:prstGeom>
          <a:noFill/>
          <a:ln>
            <a:noFill/>
          </a:ln>
        </p:spPr>
        <p:style>
          <a:lnRef idx="0"/>
          <a:fillRef idx="0"/>
          <a:effectRef idx="0"/>
          <a:fontRef idx="minor"/>
        </p:style>
        <p:txBody>
          <a:bodyPr lIns="90000" rIns="90000" tIns="91440" bIns="91440" anchor="b"/>
          <a:p>
            <a:pPr algn="ctr">
              <a:lnSpc>
                <a:spcPct val="100000"/>
              </a:lnSpc>
            </a:pPr>
            <a:r>
              <a:rPr b="0" lang="en-US" sz="2800" spc="-1" strike="noStrike">
                <a:solidFill>
                  <a:srgbClr val="000000"/>
                </a:solidFill>
                <a:latin typeface="Times New Roman"/>
                <a:ea typeface="Arial"/>
              </a:rPr>
              <a:t>CS-482: Introduction to Blockchain and CryptoCurrency</a:t>
            </a:r>
            <a:endParaRPr b="0" lang="en-US" sz="2800" spc="-1" strike="noStrike">
              <a:latin typeface="Arial"/>
            </a:endParaRPr>
          </a:p>
        </p:txBody>
      </p:sp>
      <p:sp>
        <p:nvSpPr>
          <p:cNvPr id="208" name="CustomShape 3"/>
          <p:cNvSpPr/>
          <p:nvPr/>
        </p:nvSpPr>
        <p:spPr>
          <a:xfrm>
            <a:off x="524160" y="4754880"/>
            <a:ext cx="2971080" cy="342360"/>
          </a:xfrm>
          <a:prstGeom prst="rect">
            <a:avLst/>
          </a:prstGeom>
          <a:solidFill>
            <a:srgbClr val="000000"/>
          </a:solidFill>
          <a:ln>
            <a:noFill/>
          </a:ln>
        </p:spPr>
        <p:style>
          <a:lnRef idx="0"/>
          <a:fillRef idx="0"/>
          <a:effectRef idx="0"/>
          <a:fontRef idx="minor"/>
        </p:style>
        <p:txBody>
          <a:bodyPr lIns="90000" rIns="90000" tIns="91440" bIns="91440" anchor="ctr"/>
          <a:p>
            <a:pPr>
              <a:lnSpc>
                <a:spcPct val="100000"/>
              </a:lnSpc>
            </a:pPr>
            <a:r>
              <a:rPr b="0" lang="en-US" sz="1400" spc="-1" strike="noStrike">
                <a:solidFill>
                  <a:srgbClr val="000000"/>
                </a:solidFill>
                <a:latin typeface="Arial"/>
                <a:ea typeface="Arial"/>
              </a:rPr>
              <a:t>FAST-NUCES</a:t>
            </a:r>
            <a:endParaRPr b="0" lang="en-US" sz="1400" spc="-1" strike="noStrike">
              <a:latin typeface="Arial"/>
            </a:endParaRPr>
          </a:p>
        </p:txBody>
      </p:sp>
      <p:pic>
        <p:nvPicPr>
          <p:cNvPr id="209" name="Picture 5" descr=""/>
          <p:cNvPicPr/>
          <p:nvPr/>
        </p:nvPicPr>
        <p:blipFill>
          <a:blip r:embed="rId1"/>
          <a:stretch/>
        </p:blipFill>
        <p:spPr>
          <a:xfrm>
            <a:off x="190080" y="155520"/>
            <a:ext cx="872640" cy="913680"/>
          </a:xfrm>
          <a:prstGeom prst="rect">
            <a:avLst/>
          </a:prstGeom>
          <a:ln w="9360">
            <a:noFill/>
          </a:ln>
        </p:spPr>
      </p:pic>
      <p:pic>
        <p:nvPicPr>
          <p:cNvPr id="210" name="Picture 8" descr=""/>
          <p:cNvPicPr/>
          <p:nvPr/>
        </p:nvPicPr>
        <p:blipFill>
          <a:blip r:embed="rId2"/>
          <a:stretch/>
        </p:blipFill>
        <p:spPr>
          <a:xfrm>
            <a:off x="10440" y="4754880"/>
            <a:ext cx="358560" cy="285120"/>
          </a:xfrm>
          <a:prstGeom prst="rect">
            <a:avLst/>
          </a:prstGeom>
          <a:ln w="9360">
            <a:noFill/>
          </a:ln>
        </p:spPr>
      </p:pic>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Defining unlinkability in Bitcoin</a:t>
            </a:r>
            <a:endParaRPr b="0" lang="en-US" sz="3600" spc="-1" strike="noStrike">
              <a:latin typeface="Arial"/>
            </a:endParaRPr>
          </a:p>
        </p:txBody>
      </p:sp>
      <p:sp>
        <p:nvSpPr>
          <p:cNvPr id="229"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Hard to link different addresses of the same user</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Hard to link different transactions of the same user</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Hard to link sender of a payment to its recipient</a:t>
            </a:r>
            <a:endParaRPr b="0" lang="en-US" sz="3000" spc="-1" strike="noStrike">
              <a:latin typeface="Arial"/>
            </a:endParaRPr>
          </a:p>
        </p:txBody>
      </p:sp>
    </p:spTree>
  </p:cSld>
  <p:timing>
    <p:tnLst>
      <p:par>
        <p:cTn id="24" dur="indefinite" restart="never" nodeType="tmRoot">
          <p:childTnLst>
            <p:seq>
              <p:cTn id="25"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Quantifying anonymity</a:t>
            </a:r>
            <a:endParaRPr b="0" lang="en-US" sz="3600" spc="-1" strike="noStrike">
              <a:latin typeface="Arial"/>
            </a:endParaRPr>
          </a:p>
        </p:txBody>
      </p:sp>
      <p:sp>
        <p:nvSpPr>
          <p:cNvPr id="231"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400" spc="-1" strike="noStrike">
                <a:solidFill>
                  <a:srgbClr val="000000"/>
                </a:solidFill>
                <a:latin typeface="Trebuchet MS"/>
                <a:ea typeface="Trebuchet MS"/>
              </a:rPr>
              <a:t>Complete unlinkability (among </a:t>
            </a:r>
            <a:r>
              <a:rPr b="0" lang="en-US" sz="2400" spc="-1" strike="noStrike" u="sng">
                <a:solidFill>
                  <a:srgbClr val="000000"/>
                </a:solidFill>
                <a:uFillTx/>
                <a:latin typeface="Trebuchet MS"/>
                <a:ea typeface="Trebuchet MS"/>
              </a:rPr>
              <a:t>all</a:t>
            </a:r>
            <a:r>
              <a:rPr b="0" lang="en-US" sz="2400" spc="-1" strike="noStrike">
                <a:solidFill>
                  <a:srgbClr val="000000"/>
                </a:solidFill>
                <a:latin typeface="Trebuchet MS"/>
                <a:ea typeface="Trebuchet MS"/>
              </a:rPr>
              <a:t> addresses/transactions) is hard</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u="sng">
                <a:solidFill>
                  <a:srgbClr val="000000"/>
                </a:solidFill>
                <a:uFillTx/>
                <a:latin typeface="Trebuchet MS"/>
                <a:ea typeface="Trebuchet MS"/>
              </a:rPr>
              <a:t>Anonymity set</a:t>
            </a:r>
            <a:r>
              <a:rPr b="0" lang="en-US" sz="2400" spc="-1" strike="noStrike">
                <a:solidFill>
                  <a:srgbClr val="000000"/>
                </a:solidFill>
                <a:latin typeface="Trebuchet MS"/>
                <a:ea typeface="Trebuchet MS"/>
              </a:rPr>
              <a:t>: the crowd that one attempts to blend into</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To calculate anonymity set:</a:t>
            </a:r>
            <a:endParaRPr b="0" lang="en-US" sz="2400" spc="-1" strike="noStrike">
              <a:latin typeface="Arial"/>
            </a:endParaRPr>
          </a:p>
          <a:p>
            <a:pPr marL="457200" indent="-456480">
              <a:lnSpc>
                <a:spcPct val="100000"/>
              </a:lnSpc>
              <a:buClr>
                <a:srgbClr val="a3a3a3"/>
              </a:buClr>
              <a:buFont typeface="Arial"/>
              <a:buChar char="•"/>
            </a:pPr>
            <a:r>
              <a:rPr b="0" lang="en-US" sz="2400" spc="-1" strike="noStrike">
                <a:solidFill>
                  <a:srgbClr val="000000"/>
                </a:solidFill>
                <a:latin typeface="Trebuchet MS"/>
                <a:ea typeface="Trebuchet MS"/>
              </a:rPr>
              <a:t>define adversary model</a:t>
            </a:r>
            <a:endParaRPr b="0" lang="en-US" sz="2400" spc="-1" strike="noStrike">
              <a:latin typeface="Arial"/>
            </a:endParaRPr>
          </a:p>
          <a:p>
            <a:pPr marL="457200" indent="-456480">
              <a:lnSpc>
                <a:spcPct val="100000"/>
              </a:lnSpc>
              <a:buClr>
                <a:srgbClr val="a3a3a3"/>
              </a:buClr>
              <a:buFont typeface="Arial"/>
              <a:buChar char="•"/>
            </a:pPr>
            <a:r>
              <a:rPr b="0" lang="en-US" sz="2400" spc="-1" strike="noStrike">
                <a:solidFill>
                  <a:srgbClr val="000000"/>
                </a:solidFill>
                <a:latin typeface="Trebuchet MS"/>
                <a:ea typeface="Trebuchet MS"/>
              </a:rPr>
              <a:t>reason carefully about: what the adversary knows, does not know, and </a:t>
            </a:r>
            <a:r>
              <a:rPr b="0" lang="en-US" sz="2400" spc="-1" strike="noStrike" u="sng">
                <a:solidFill>
                  <a:srgbClr val="000000"/>
                </a:solidFill>
                <a:uFillTx/>
                <a:latin typeface="Trebuchet MS"/>
                <a:ea typeface="Trebuchet MS"/>
              </a:rPr>
              <a:t>cannot</a:t>
            </a:r>
            <a:r>
              <a:rPr b="0" lang="en-US" sz="2400" spc="-1" strike="noStrike">
                <a:solidFill>
                  <a:srgbClr val="000000"/>
                </a:solidFill>
                <a:latin typeface="Trebuchet MS"/>
                <a:ea typeface="Trebuchet MS"/>
              </a:rPr>
              <a:t> know</a:t>
            </a:r>
            <a:endParaRPr b="0" lang="en-US" sz="2400" spc="-1" strike="noStrike">
              <a:latin typeface="Arial"/>
            </a:endParaRPr>
          </a:p>
        </p:txBody>
      </p:sp>
    </p:spTree>
  </p:cSld>
  <p:timing>
    <p:tnLst>
      <p:par>
        <p:cTn id="26" dur="indefinite" restart="never" nodeType="tmRoot">
          <p:childTnLst>
            <p:seq>
              <p:cTn id="27"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Why anonymous cryptocurrencies?</a:t>
            </a:r>
            <a:endParaRPr b="0" lang="en-US" sz="3600" spc="-1" strike="noStrike">
              <a:latin typeface="Arial"/>
            </a:endParaRPr>
          </a:p>
        </p:txBody>
      </p:sp>
      <p:sp>
        <p:nvSpPr>
          <p:cNvPr id="233"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Block chain based currencies are totally, publicly, and permanently traceable</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Without anonymity, privacy is </a:t>
            </a:r>
            <a:r>
              <a:rPr b="0" lang="en-US" sz="3000" spc="-1" strike="noStrike" u="sng">
                <a:solidFill>
                  <a:srgbClr val="000000"/>
                </a:solidFill>
                <a:uFillTx/>
                <a:latin typeface="Trebuchet MS"/>
                <a:ea typeface="Trebuchet MS"/>
              </a:rPr>
              <a:t>much worse</a:t>
            </a:r>
            <a:r>
              <a:rPr b="0" lang="en-US" sz="3000" spc="-1" strike="noStrike">
                <a:solidFill>
                  <a:srgbClr val="000000"/>
                </a:solidFill>
                <a:latin typeface="Trebuchet MS"/>
                <a:ea typeface="Trebuchet MS"/>
              </a:rPr>
              <a:t> than traditional banking!</a:t>
            </a:r>
            <a:endParaRPr b="0" lang="en-US" sz="3000" spc="-1" strike="noStrike">
              <a:latin typeface="Arial"/>
            </a:endParaRPr>
          </a:p>
        </p:txBody>
      </p:sp>
    </p:spTree>
  </p:cSld>
  <p:timing>
    <p:tnLst>
      <p:par>
        <p:cTn id="28" dur="indefinite" restart="never" nodeType="tmRoot">
          <p:childTnLst>
            <p:seq>
              <p:cTn id="29"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What about money laundering?</a:t>
            </a:r>
            <a:endParaRPr b="0" lang="en-US" sz="3600" spc="-1" strike="noStrike">
              <a:latin typeface="Arial"/>
            </a:endParaRPr>
          </a:p>
        </p:txBody>
      </p:sp>
      <p:sp>
        <p:nvSpPr>
          <p:cNvPr id="235"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Legitimate worry</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Bottleneck: moving large flows into and out of Bitcoin (“cashing out”)</a:t>
            </a:r>
            <a:endParaRPr b="0" lang="en-US" sz="3000" spc="-1" strike="noStrike">
              <a:latin typeface="Arial"/>
            </a:endParaRPr>
          </a:p>
        </p:txBody>
      </p:sp>
    </p:spTree>
  </p:cSld>
  <p:timing>
    <p:tnLst>
      <p:par>
        <p:cTn id="30" dur="indefinite" restart="never" nodeType="tmRoot">
          <p:childTnLst>
            <p:seq>
              <p:cTn id="31"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Can we keep only the good uses?</a:t>
            </a:r>
            <a:endParaRPr b="0" lang="en-US" sz="3600" spc="-1" strike="noStrike">
              <a:latin typeface="Arial"/>
            </a:endParaRPr>
          </a:p>
        </p:txBody>
      </p:sp>
      <p:sp>
        <p:nvSpPr>
          <p:cNvPr id="237"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Common conundrum in computer security and privacy:</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uses that are very different </a:t>
            </a:r>
            <a:r>
              <a:rPr b="0" lang="en-US" sz="3000" spc="-1" strike="noStrike" u="sng">
                <a:solidFill>
                  <a:srgbClr val="000000"/>
                </a:solidFill>
                <a:uFillTx/>
                <a:latin typeface="Trebuchet MS"/>
                <a:ea typeface="Trebuchet MS"/>
              </a:rPr>
              <a:t>morally</a:t>
            </a:r>
            <a:r>
              <a:rPr b="0" i="1" lang="en-US" sz="3000" spc="-1" strike="noStrike">
                <a:solidFill>
                  <a:srgbClr val="000000"/>
                </a:solidFill>
                <a:latin typeface="Trebuchet MS"/>
                <a:ea typeface="Trebuchet MS"/>
              </a:rPr>
              <a:t> </a:t>
            </a:r>
            <a:r>
              <a:rPr b="0" lang="en-US" sz="3000" spc="-1" strike="noStrike">
                <a:solidFill>
                  <a:srgbClr val="000000"/>
                </a:solidFill>
                <a:latin typeface="Trebuchet MS"/>
                <a:ea typeface="Trebuchet MS"/>
              </a:rPr>
              <a:t>are pretty much the same </a:t>
            </a:r>
            <a:r>
              <a:rPr b="0" lang="en-US" sz="3000" spc="-1" strike="noStrike" u="sng">
                <a:solidFill>
                  <a:srgbClr val="000000"/>
                </a:solidFill>
                <a:uFillTx/>
                <a:latin typeface="Trebuchet MS"/>
                <a:ea typeface="Trebuchet MS"/>
              </a:rPr>
              <a:t>technologically</a:t>
            </a:r>
            <a:endParaRPr b="0" lang="en-US" sz="3000" spc="-1" strike="noStrike">
              <a:latin typeface="Arial"/>
            </a:endParaRPr>
          </a:p>
        </p:txBody>
      </p:sp>
    </p:spTree>
  </p:cSld>
  <p:timing>
    <p:tnLst>
      <p:par>
        <p:cTn id="32" dur="indefinite" restart="never" nodeType="tmRoot">
          <p:childTnLst>
            <p:seq>
              <p:cTn id="33"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Similar dilemma: Tor</a:t>
            </a:r>
            <a:endParaRPr b="0" lang="en-US" sz="3600" spc="-1" strike="noStrike">
              <a:latin typeface="Arial"/>
            </a:endParaRPr>
          </a:p>
        </p:txBody>
      </p:sp>
      <p:sp>
        <p:nvSpPr>
          <p:cNvPr id="239" name="CustomShape 2"/>
          <p:cNvSpPr/>
          <p:nvPr/>
        </p:nvSpPr>
        <p:spPr>
          <a:xfrm>
            <a:off x="457200" y="1200240"/>
            <a:ext cx="399384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400" spc="-1" strike="noStrike">
                <a:solidFill>
                  <a:srgbClr val="000000"/>
                </a:solidFill>
                <a:latin typeface="Trebuchet MS"/>
                <a:ea typeface="Trebuchet MS"/>
              </a:rPr>
              <a:t>Anonymous communication network</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Sender and receiver of message </a:t>
            </a:r>
            <a:r>
              <a:rPr b="0" lang="en-US" sz="2400" spc="-1" strike="noStrike" u="sng">
                <a:solidFill>
                  <a:srgbClr val="000000"/>
                </a:solidFill>
                <a:uFillTx/>
                <a:latin typeface="Trebuchet MS"/>
                <a:ea typeface="Trebuchet MS"/>
              </a:rPr>
              <a:t>unlinkable</a:t>
            </a:r>
            <a:endParaRPr b="0" lang="en-US" sz="2400" spc="-1" strike="noStrike">
              <a:latin typeface="Arial"/>
            </a:endParaRPr>
          </a:p>
        </p:txBody>
      </p:sp>
      <p:sp>
        <p:nvSpPr>
          <p:cNvPr id="240" name="CustomShape 3"/>
          <p:cNvSpPr/>
          <p:nvPr/>
        </p:nvSpPr>
        <p:spPr>
          <a:xfrm>
            <a:off x="4692240" y="1200240"/>
            <a:ext cx="399384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400" spc="-1" strike="noStrike">
                <a:solidFill>
                  <a:srgbClr val="000000"/>
                </a:solidFill>
                <a:latin typeface="Trebuchet MS"/>
                <a:ea typeface="Trebuchet MS"/>
              </a:rPr>
              <a:t>Used by:</a:t>
            </a:r>
            <a:endParaRPr b="0" lang="en-US" sz="2400" spc="-1" strike="noStrike">
              <a:latin typeface="Arial"/>
            </a:endParaRPr>
          </a:p>
          <a:p>
            <a:pPr marL="457200" indent="-456480">
              <a:lnSpc>
                <a:spcPct val="100000"/>
              </a:lnSpc>
              <a:buClr>
                <a:srgbClr val="a3a3a3"/>
              </a:buClr>
              <a:buFont typeface="Arial"/>
              <a:buChar char="•"/>
            </a:pPr>
            <a:r>
              <a:rPr b="0" lang="en-US" sz="2400" spc="-1" strike="noStrike">
                <a:solidFill>
                  <a:srgbClr val="000000"/>
                </a:solidFill>
                <a:latin typeface="Trebuchet MS"/>
                <a:ea typeface="Trebuchet MS"/>
              </a:rPr>
              <a:t>Normal people</a:t>
            </a:r>
            <a:endParaRPr b="0" lang="en-US" sz="2400" spc="-1" strike="noStrike">
              <a:latin typeface="Arial"/>
            </a:endParaRPr>
          </a:p>
          <a:p>
            <a:pPr marL="457200" indent="-456480">
              <a:lnSpc>
                <a:spcPct val="100000"/>
              </a:lnSpc>
              <a:buClr>
                <a:srgbClr val="a3a3a3"/>
              </a:buClr>
              <a:buFont typeface="Arial"/>
              <a:buChar char="•"/>
            </a:pPr>
            <a:r>
              <a:rPr b="0" lang="en-US" sz="2400" spc="-1" strike="noStrike">
                <a:solidFill>
                  <a:srgbClr val="000000"/>
                </a:solidFill>
                <a:latin typeface="Trebuchet MS"/>
                <a:ea typeface="Trebuchet MS"/>
              </a:rPr>
              <a:t>Journalists &amp; activists</a:t>
            </a:r>
            <a:endParaRPr b="0" lang="en-US" sz="2400" spc="-1" strike="noStrike">
              <a:latin typeface="Arial"/>
            </a:endParaRPr>
          </a:p>
          <a:p>
            <a:pPr marL="457200" indent="-456480">
              <a:lnSpc>
                <a:spcPct val="100000"/>
              </a:lnSpc>
              <a:buClr>
                <a:srgbClr val="a3a3a3"/>
              </a:buClr>
              <a:buFont typeface="Arial"/>
              <a:buChar char="•"/>
            </a:pPr>
            <a:r>
              <a:rPr b="0" lang="en-US" sz="2400" spc="-1" strike="noStrike">
                <a:solidFill>
                  <a:srgbClr val="000000"/>
                </a:solidFill>
                <a:latin typeface="Trebuchet MS"/>
                <a:ea typeface="Trebuchet MS"/>
              </a:rPr>
              <a:t>Law enforcement</a:t>
            </a:r>
            <a:endParaRPr b="0" lang="en-US" sz="2400" spc="-1" strike="noStrike">
              <a:latin typeface="Arial"/>
            </a:endParaRPr>
          </a:p>
          <a:p>
            <a:pPr marL="457200" indent="-456480">
              <a:lnSpc>
                <a:spcPct val="100000"/>
              </a:lnSpc>
              <a:buClr>
                <a:srgbClr val="a3a3a3"/>
              </a:buClr>
              <a:buFont typeface="Arial"/>
              <a:buChar char="•"/>
            </a:pPr>
            <a:r>
              <a:rPr b="0" lang="en-US" sz="2400" spc="-1" strike="noStrike">
                <a:solidFill>
                  <a:srgbClr val="000000"/>
                </a:solidFill>
                <a:latin typeface="Trebuchet MS"/>
                <a:ea typeface="Trebuchet MS"/>
              </a:rPr>
              <a:t>Malware</a:t>
            </a:r>
            <a:endParaRPr b="0" lang="en-US" sz="2400" spc="-1" strike="noStrike">
              <a:latin typeface="Arial"/>
            </a:endParaRPr>
          </a:p>
          <a:p>
            <a:pPr marL="457200" indent="-304200">
              <a:lnSpc>
                <a:spcPct val="100000"/>
              </a:lnSpc>
            </a:pPr>
            <a:endParaRPr b="0" lang="en-US" sz="2400" spc="-1" strike="noStrike">
              <a:latin typeface="Arial"/>
            </a:endParaRPr>
          </a:p>
          <a:p>
            <a:pPr marL="457200" indent="-304200">
              <a:lnSpc>
                <a:spcPct val="100000"/>
              </a:lnSpc>
            </a:pPr>
            <a:r>
              <a:rPr b="0" lang="en-US" sz="2400" spc="-1" strike="noStrike">
                <a:solidFill>
                  <a:srgbClr val="000000"/>
                </a:solidFill>
                <a:latin typeface="Trebuchet MS"/>
                <a:ea typeface="Trebuchet MS"/>
              </a:rPr>
              <a:t>Funded by (among others):</a:t>
            </a:r>
            <a:endParaRPr b="0" lang="en-US" sz="2400" spc="-1" strike="noStrike">
              <a:latin typeface="Arial"/>
            </a:endParaRPr>
          </a:p>
          <a:p>
            <a:pPr marL="457200" indent="-304200">
              <a:lnSpc>
                <a:spcPct val="100000"/>
              </a:lnSpc>
            </a:pPr>
            <a:r>
              <a:rPr b="0" lang="en-US" sz="2400" spc="-1" strike="noStrike">
                <a:solidFill>
                  <a:srgbClr val="000000"/>
                </a:solidFill>
                <a:latin typeface="Trebuchet MS"/>
                <a:ea typeface="Trebuchet MS"/>
              </a:rPr>
              <a:t>U.S. State Department</a:t>
            </a:r>
            <a:endParaRPr b="0" lang="en-US" sz="2400" spc="-1" strike="noStrike">
              <a:latin typeface="Arial"/>
            </a:endParaRPr>
          </a:p>
        </p:txBody>
      </p:sp>
      <p:pic>
        <p:nvPicPr>
          <p:cNvPr id="241" name="Picture 2" descr=""/>
          <p:cNvPicPr/>
          <p:nvPr/>
        </p:nvPicPr>
        <p:blipFill>
          <a:blip r:embed="rId1"/>
          <a:stretch/>
        </p:blipFill>
        <p:spPr>
          <a:xfrm>
            <a:off x="381600" y="3174840"/>
            <a:ext cx="3647520" cy="1750320"/>
          </a:xfrm>
          <a:prstGeom prst="rect">
            <a:avLst/>
          </a:prstGeom>
          <a:ln>
            <a:noFill/>
          </a:ln>
        </p:spPr>
      </p:pic>
    </p:spTree>
  </p:cSld>
  <p:timing>
    <p:tnLst>
      <p:par>
        <p:cTn id="34" dur="indefinite" restart="never" nodeType="tmRoot">
          <p:childTnLst>
            <p:seq>
              <p:cTn id="35"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Anonymous e-cash: history</a:t>
            </a:r>
            <a:endParaRPr b="0" lang="en-US" sz="3600" spc="-1" strike="noStrike">
              <a:latin typeface="Arial"/>
            </a:endParaRPr>
          </a:p>
        </p:txBody>
      </p:sp>
      <p:sp>
        <p:nvSpPr>
          <p:cNvPr id="243"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David Chaum, 1982</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u="sng">
                <a:solidFill>
                  <a:srgbClr val="000000"/>
                </a:solidFill>
                <a:uFillTx/>
                <a:latin typeface="Trebuchet MS"/>
                <a:ea typeface="Trebuchet MS"/>
              </a:rPr>
              <a:t>Blind signature</a:t>
            </a:r>
            <a:r>
              <a:rPr b="0" lang="en-US" sz="3000" spc="-1" strike="noStrike">
                <a:solidFill>
                  <a:srgbClr val="000000"/>
                </a:solidFill>
                <a:latin typeface="Trebuchet MS"/>
                <a:ea typeface="Trebuchet MS"/>
              </a:rPr>
              <a:t>: </a:t>
            </a:r>
            <a:br/>
            <a:r>
              <a:rPr b="0" lang="en-US" sz="3000" spc="-1" strike="noStrike">
                <a:solidFill>
                  <a:srgbClr val="000000"/>
                </a:solidFill>
                <a:latin typeface="Trebuchet MS"/>
                <a:ea typeface="Trebuchet MS"/>
              </a:rPr>
              <a:t>two-party protocol to create digital signature without signer knowing the input</a:t>
            </a:r>
            <a:endParaRPr b="0" lang="en-US" sz="3000" spc="-1" strike="noStrike">
              <a:latin typeface="Arial"/>
            </a:endParaRPr>
          </a:p>
        </p:txBody>
      </p:sp>
      <p:sp>
        <p:nvSpPr>
          <p:cNvPr id="244" name="CustomShape 3"/>
          <p:cNvSpPr/>
          <p:nvPr/>
        </p:nvSpPr>
        <p:spPr>
          <a:xfrm>
            <a:off x="5257800" y="1123920"/>
            <a:ext cx="3276000" cy="1904400"/>
          </a:xfrm>
          <a:prstGeom prst="irregularSeal2">
            <a:avLst/>
          </a:prstGeom>
          <a:solidFill>
            <a:srgbClr val="efd7ae"/>
          </a:solidFill>
          <a:ln w="19080">
            <a:solidFill>
              <a:srgbClr val="e7c586"/>
            </a:solidFill>
            <a:round/>
          </a:ln>
        </p:spPr>
        <p:style>
          <a:lnRef idx="0"/>
          <a:fillRef idx="0"/>
          <a:effectRef idx="0"/>
          <a:fontRef idx="minor"/>
        </p:style>
        <p:txBody>
          <a:bodyPr lIns="90000" rIns="90000" tIns="45000" bIns="45000" anchor="ctr"/>
          <a:p>
            <a:pPr algn="ctr">
              <a:lnSpc>
                <a:spcPct val="100000"/>
              </a:lnSpc>
            </a:pPr>
            <a:r>
              <a:rPr b="0" lang="en-US" sz="3200" spc="-1" strike="noStrike">
                <a:solidFill>
                  <a:srgbClr val="000000"/>
                </a:solidFill>
                <a:latin typeface="Trebuchet MS"/>
                <a:ea typeface="Trebuchet MS"/>
              </a:rPr>
              <a:t>Crypto </a:t>
            </a:r>
            <a:endParaRPr b="0" lang="en-US" sz="3200" spc="-1" strike="noStrike">
              <a:latin typeface="Arial"/>
            </a:endParaRPr>
          </a:p>
          <a:p>
            <a:pPr algn="ctr">
              <a:lnSpc>
                <a:spcPct val="100000"/>
              </a:lnSpc>
            </a:pPr>
            <a:r>
              <a:rPr b="0" lang="en-US" sz="3200" spc="-1" strike="noStrike">
                <a:solidFill>
                  <a:srgbClr val="000000"/>
                </a:solidFill>
                <a:latin typeface="Trebuchet MS"/>
                <a:ea typeface="Trebuchet MS"/>
              </a:rPr>
              <a:t>magic</a:t>
            </a:r>
            <a:endParaRPr b="0" lang="en-US" sz="3200" spc="-1" strike="noStrike">
              <a:latin typeface="Arial"/>
            </a:endParaRPr>
          </a:p>
        </p:txBody>
      </p:sp>
    </p:spTree>
  </p:cSld>
  <p:timing>
    <p:tnLst>
      <p:par>
        <p:cTn id="36" dur="indefinite" restart="never" nodeType="tmRoot">
          <p:childTnLst>
            <p:seq>
              <p:cTn id="37" dur="indefinite" nodeType="mainSeq">
                <p:childTnLst>
                  <p:par>
                    <p:cTn id="38" fill="hold">
                      <p:stCondLst>
                        <p:cond delay="indefinite"/>
                      </p:stCondLst>
                      <p:childTnLst>
                        <p:par>
                          <p:cTn id="39" fill="hold">
                            <p:stCondLst>
                              <p:cond delay="0"/>
                            </p:stCondLst>
                            <p:childTnLst>
                              <p:par>
                                <p:cTn id="40" nodeType="clickEffect" fill="hold" presetClass="entr" presetID="10">
                                  <p:stCondLst>
                                    <p:cond delay="0"/>
                                  </p:stCondLst>
                                  <p:childTnLst>
                                    <p:set>
                                      <p:cBhvr>
                                        <p:cTn id="41" dur="1" fill="hold">
                                          <p:stCondLst>
                                            <p:cond delay="0"/>
                                          </p:stCondLst>
                                        </p:cTn>
                                        <p:tgtEl>
                                          <p:spTgt spid="244"/>
                                        </p:tgtEl>
                                        <p:attrNameLst>
                                          <p:attrName>style.visibility</p:attrName>
                                        </p:attrNameLst>
                                      </p:cBhvr>
                                      <p:to>
                                        <p:strVal val="visible"/>
                                      </p:to>
                                    </p:set>
                                    <p:animEffect filter="fade" transition="in">
                                      <p:cBhvr additive="repl">
                                        <p:cTn id="42" dur="500"/>
                                        <p:tgtEl>
                                          <p:spTgt spid="244"/>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1245960" y="3062520"/>
            <a:ext cx="2792160" cy="52236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Trebuchet MS"/>
                <a:ea typeface="Trebuchet MS"/>
              </a:rPr>
              <a:t>Deposit coin # 317038628684424</a:t>
            </a:r>
            <a:endParaRPr b="0" lang="en-US" sz="1400" spc="-1" strike="noStrike">
              <a:latin typeface="Arial"/>
            </a:endParaRPr>
          </a:p>
          <a:p>
            <a:pPr>
              <a:lnSpc>
                <a:spcPct val="100000"/>
              </a:lnSpc>
            </a:pPr>
            <a:endParaRPr b="0" lang="en-US" sz="1400" spc="-1" strike="noStrike">
              <a:latin typeface="Arial"/>
            </a:endParaRPr>
          </a:p>
        </p:txBody>
      </p:sp>
      <p:sp>
        <p:nvSpPr>
          <p:cNvPr id="246" name="CustomShape 2"/>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400" spc="-1" strike="noStrike">
                <a:solidFill>
                  <a:srgbClr val="000000"/>
                </a:solidFill>
                <a:latin typeface="Trebuchet MS"/>
                <a:ea typeface="Trebuchet MS"/>
              </a:rPr>
              <a:t>Anonymous e-cash via blind signatures</a:t>
            </a:r>
            <a:endParaRPr b="0" lang="en-US" sz="3400" spc="-1" strike="noStrike">
              <a:latin typeface="Arial"/>
            </a:endParaRPr>
          </a:p>
        </p:txBody>
      </p:sp>
      <p:pic>
        <p:nvPicPr>
          <p:cNvPr id="247" name="Google Shape;129;p23" descr=""/>
          <p:cNvPicPr/>
          <p:nvPr/>
        </p:nvPicPr>
        <p:blipFill>
          <a:blip r:embed="rId1"/>
          <a:stretch/>
        </p:blipFill>
        <p:spPr>
          <a:xfrm>
            <a:off x="4190760" y="2262240"/>
            <a:ext cx="1028160" cy="1028160"/>
          </a:xfrm>
          <a:prstGeom prst="rect">
            <a:avLst/>
          </a:prstGeom>
          <a:ln>
            <a:noFill/>
          </a:ln>
        </p:spPr>
      </p:pic>
      <p:pic>
        <p:nvPicPr>
          <p:cNvPr id="248" name="Google Shape;130;p23" descr=""/>
          <p:cNvPicPr/>
          <p:nvPr/>
        </p:nvPicPr>
        <p:blipFill>
          <a:blip r:embed="rId2"/>
          <a:stretch/>
        </p:blipFill>
        <p:spPr>
          <a:xfrm>
            <a:off x="533520" y="1818000"/>
            <a:ext cx="571680" cy="710280"/>
          </a:xfrm>
          <a:prstGeom prst="rect">
            <a:avLst/>
          </a:prstGeom>
          <a:ln>
            <a:noFill/>
          </a:ln>
        </p:spPr>
      </p:pic>
      <p:pic>
        <p:nvPicPr>
          <p:cNvPr id="249" name="Google Shape;131;p23" descr=""/>
          <p:cNvPicPr/>
          <p:nvPr/>
        </p:nvPicPr>
        <p:blipFill>
          <a:blip r:embed="rId3"/>
          <a:stretch/>
        </p:blipFill>
        <p:spPr>
          <a:xfrm>
            <a:off x="533520" y="3202200"/>
            <a:ext cx="561600" cy="697680"/>
          </a:xfrm>
          <a:prstGeom prst="rect">
            <a:avLst/>
          </a:prstGeom>
          <a:ln>
            <a:noFill/>
          </a:ln>
        </p:spPr>
      </p:pic>
      <p:graphicFrame>
        <p:nvGraphicFramePr>
          <p:cNvPr id="250" name="Table 3"/>
          <p:cNvGraphicFramePr/>
          <p:nvPr/>
        </p:nvGraphicFramePr>
        <p:xfrm>
          <a:off x="5410080" y="1506600"/>
          <a:ext cx="1523160" cy="2425320"/>
        </p:xfrm>
        <a:graphic>
          <a:graphicData uri="http://schemas.openxmlformats.org/drawingml/2006/table">
            <a:tbl>
              <a:tblPr/>
              <a:tblGrid>
                <a:gridCol w="634680"/>
                <a:gridCol w="888840"/>
              </a:tblGrid>
              <a:tr h="484920">
                <a:tc>
                  <a:txBody>
                    <a:bodyPr/>
                    <a:p>
                      <a:pPr algn="ctr">
                        <a:lnSpc>
                          <a:spcPct val="100000"/>
                        </a:lnSpc>
                      </a:pPr>
                      <a:r>
                        <a:rPr b="0" lang="en-US" sz="1400" spc="-1" strike="noStrike">
                          <a:solidFill>
                            <a:srgbClr val="000000"/>
                          </a:solidFill>
                          <a:latin typeface="Trebuchet MS"/>
                          <a:ea typeface="Trebuchet MS"/>
                        </a:rPr>
                        <a:t>User</a:t>
                      </a:r>
                      <a:endParaRPr b="0" lang="en-US" sz="1400" spc="-1" strike="noStrike">
                        <a:latin typeface="Arial"/>
                      </a:endParaRPr>
                    </a:p>
                  </a:txBody>
                  <a:tcPr marL="91440" marR="91440">
                    <a:noFill/>
                  </a:tcPr>
                </a:tc>
                <a:tc>
                  <a:txBody>
                    <a:bodyPr/>
                    <a:p>
                      <a:pPr algn="ctr">
                        <a:lnSpc>
                          <a:spcPct val="100000"/>
                        </a:lnSpc>
                      </a:pPr>
                      <a:r>
                        <a:rPr b="0" lang="en-US" sz="1400" spc="-1" strike="noStrike">
                          <a:solidFill>
                            <a:srgbClr val="000000"/>
                          </a:solidFill>
                          <a:latin typeface="Trebuchet MS"/>
                          <a:ea typeface="Trebuchet MS"/>
                        </a:rPr>
                        <a:t>Balance</a:t>
                      </a:r>
                      <a:endParaRPr b="0" lang="en-US" sz="1400" spc="-1" strike="noStrike">
                        <a:latin typeface="Arial"/>
                      </a:endParaRPr>
                    </a:p>
                  </a:txBody>
                  <a:tcPr marL="91440" marR="91440">
                    <a:noFill/>
                  </a:tcPr>
                </a:tc>
              </a:tr>
              <a:tr h="484920">
                <a:tc>
                  <a:txBody>
                    <a:bodyPr/>
                    <a:p>
                      <a:pPr algn="ctr">
                        <a:lnSpc>
                          <a:spcPct val="100000"/>
                        </a:lnSpc>
                      </a:pPr>
                      <a:r>
                        <a:rPr b="0" lang="en-US" sz="1400" spc="-1" strike="noStrike">
                          <a:solidFill>
                            <a:srgbClr val="000000"/>
                          </a:solidFill>
                          <a:latin typeface="Trebuchet MS"/>
                          <a:ea typeface="Trebuchet MS"/>
                        </a:rPr>
                        <a:t>…</a:t>
                      </a:r>
                      <a:endParaRPr b="0" lang="en-US" sz="1400" spc="-1" strike="noStrike">
                        <a:latin typeface="Arial"/>
                      </a:endParaRPr>
                    </a:p>
                  </a:txBody>
                  <a:tcPr marL="91440" marR="91440">
                    <a:noFill/>
                  </a:tcPr>
                </a:tc>
                <a:tc>
                  <a:txBody>
                    <a:bodyPr/>
                    <a:p>
                      <a:pPr algn="ctr">
                        <a:lnSpc>
                          <a:spcPct val="100000"/>
                        </a:lnSpc>
                      </a:pPr>
                      <a:r>
                        <a:rPr b="0" lang="en-US" sz="1400" spc="-1" strike="noStrike">
                          <a:solidFill>
                            <a:srgbClr val="000000"/>
                          </a:solidFill>
                          <a:latin typeface="Trebuchet MS"/>
                          <a:ea typeface="Trebuchet MS"/>
                        </a:rPr>
                        <a:t>…</a:t>
                      </a:r>
                      <a:endParaRPr b="0" lang="en-US" sz="1400" spc="-1" strike="noStrike">
                        <a:latin typeface="Arial"/>
                      </a:endParaRPr>
                    </a:p>
                  </a:txBody>
                  <a:tcPr marL="91440" marR="91440">
                    <a:noFill/>
                  </a:tcPr>
                </a:tc>
              </a:tr>
              <a:tr h="484920">
                <a:tc>
                  <a:tcPr marL="91440" marR="91440">
                    <a:noFill/>
                  </a:tcPr>
                </a:tc>
                <a:tc>
                  <a:txBody>
                    <a:bodyPr/>
                    <a:p>
                      <a:pPr algn="ctr">
                        <a:lnSpc>
                          <a:spcPct val="100000"/>
                        </a:lnSpc>
                      </a:pPr>
                      <a:r>
                        <a:rPr b="0" lang="en-US" sz="1400" spc="-1" strike="noStrike">
                          <a:solidFill>
                            <a:srgbClr val="000000"/>
                          </a:solidFill>
                          <a:latin typeface="Trebuchet MS"/>
                          <a:ea typeface="Trebuchet MS"/>
                        </a:rPr>
                        <a:t>10</a:t>
                      </a:r>
                      <a:endParaRPr b="0" lang="en-US" sz="1400" spc="-1" strike="noStrike">
                        <a:latin typeface="Arial"/>
                      </a:endParaRPr>
                    </a:p>
                  </a:txBody>
                  <a:tcPr marL="91440" marR="91440">
                    <a:noFill/>
                  </a:tcPr>
                </a:tc>
              </a:tr>
              <a:tr h="484920">
                <a:tc>
                  <a:txBody>
                    <a:bodyPr/>
                    <a:p>
                      <a:pPr algn="ctr">
                        <a:lnSpc>
                          <a:spcPct val="100000"/>
                        </a:lnSpc>
                      </a:pPr>
                      <a:r>
                        <a:rPr b="0" lang="en-US" sz="1400" spc="-1" strike="noStrike">
                          <a:solidFill>
                            <a:srgbClr val="000000"/>
                          </a:solidFill>
                          <a:latin typeface="Trebuchet MS"/>
                          <a:ea typeface="Trebuchet MS"/>
                        </a:rPr>
                        <a:t>…</a:t>
                      </a:r>
                      <a:endParaRPr b="0" lang="en-US" sz="1400" spc="-1" strike="noStrike">
                        <a:latin typeface="Arial"/>
                      </a:endParaRPr>
                    </a:p>
                  </a:txBody>
                  <a:tcPr marL="91440" marR="91440">
                    <a:noFill/>
                  </a:tcPr>
                </a:tc>
                <a:tc>
                  <a:txBody>
                    <a:bodyPr/>
                    <a:p>
                      <a:pPr algn="ctr">
                        <a:lnSpc>
                          <a:spcPct val="100000"/>
                        </a:lnSpc>
                      </a:pPr>
                      <a:r>
                        <a:rPr b="0" lang="en-US" sz="1400" spc="-1" strike="noStrike">
                          <a:solidFill>
                            <a:srgbClr val="000000"/>
                          </a:solidFill>
                          <a:latin typeface="Trebuchet MS"/>
                          <a:ea typeface="Trebuchet MS"/>
                        </a:rPr>
                        <a:t>…</a:t>
                      </a:r>
                      <a:endParaRPr b="0" lang="en-US" sz="1400" spc="-1" strike="noStrike">
                        <a:latin typeface="Arial"/>
                      </a:endParaRPr>
                    </a:p>
                  </a:txBody>
                  <a:tcPr marL="91440" marR="91440">
                    <a:noFill/>
                  </a:tcPr>
                </a:tc>
              </a:tr>
              <a:tr h="486000">
                <a:tc>
                  <a:tcPr marL="91440" marR="91440">
                    <a:noFill/>
                  </a:tcPr>
                </a:tc>
                <a:tc>
                  <a:txBody>
                    <a:bodyPr/>
                    <a:p>
                      <a:pPr algn="ctr">
                        <a:lnSpc>
                          <a:spcPct val="100000"/>
                        </a:lnSpc>
                      </a:pPr>
                      <a:r>
                        <a:rPr b="0" lang="en-US" sz="1400" spc="-1" strike="noStrike">
                          <a:solidFill>
                            <a:srgbClr val="000000"/>
                          </a:solidFill>
                          <a:latin typeface="Trebuchet MS"/>
                          <a:ea typeface="Trebuchet MS"/>
                        </a:rPr>
                        <a:t>5</a:t>
                      </a:r>
                      <a:endParaRPr b="0" lang="en-US" sz="1400" spc="-1" strike="noStrike">
                        <a:latin typeface="Arial"/>
                      </a:endParaRPr>
                    </a:p>
                  </a:txBody>
                  <a:tcPr marL="91440" marR="91440">
                    <a:noFill/>
                  </a:tcPr>
                </a:tc>
              </a:tr>
            </a:tbl>
          </a:graphicData>
        </a:graphic>
      </p:graphicFrame>
      <p:pic>
        <p:nvPicPr>
          <p:cNvPr id="251" name="Google Shape;134;p23" descr=""/>
          <p:cNvPicPr/>
          <p:nvPr/>
        </p:nvPicPr>
        <p:blipFill>
          <a:blip r:embed="rId4"/>
          <a:stretch/>
        </p:blipFill>
        <p:spPr>
          <a:xfrm>
            <a:off x="5583960" y="2539800"/>
            <a:ext cx="285480" cy="354960"/>
          </a:xfrm>
          <a:prstGeom prst="rect">
            <a:avLst/>
          </a:prstGeom>
          <a:ln>
            <a:noFill/>
          </a:ln>
        </p:spPr>
      </p:pic>
      <p:pic>
        <p:nvPicPr>
          <p:cNvPr id="252" name="Google Shape;135;p23" descr=""/>
          <p:cNvPicPr/>
          <p:nvPr/>
        </p:nvPicPr>
        <p:blipFill>
          <a:blip r:embed="rId5"/>
          <a:stretch/>
        </p:blipFill>
        <p:spPr>
          <a:xfrm>
            <a:off x="5589000" y="3502800"/>
            <a:ext cx="280440" cy="348480"/>
          </a:xfrm>
          <a:prstGeom prst="rect">
            <a:avLst/>
          </a:prstGeom>
          <a:ln>
            <a:noFill/>
          </a:ln>
        </p:spPr>
      </p:pic>
      <p:graphicFrame>
        <p:nvGraphicFramePr>
          <p:cNvPr id="253" name="Table 4"/>
          <p:cNvGraphicFramePr/>
          <p:nvPr/>
        </p:nvGraphicFramePr>
        <p:xfrm>
          <a:off x="7315200" y="1504800"/>
          <a:ext cx="1218600" cy="2419200"/>
        </p:xfrm>
        <a:graphic>
          <a:graphicData uri="http://schemas.openxmlformats.org/drawingml/2006/table">
            <a:tbl>
              <a:tblPr/>
              <a:tblGrid>
                <a:gridCol w="1218960"/>
              </a:tblGrid>
              <a:tr h="483840">
                <a:tc>
                  <a:txBody>
                    <a:bodyPr/>
                    <a:p>
                      <a:pPr algn="ctr">
                        <a:lnSpc>
                          <a:spcPct val="100000"/>
                        </a:lnSpc>
                      </a:pPr>
                      <a:r>
                        <a:rPr b="0" lang="en-US" sz="1400" spc="-1" strike="noStrike">
                          <a:solidFill>
                            <a:srgbClr val="000000"/>
                          </a:solidFill>
                          <a:latin typeface="Trebuchet MS"/>
                          <a:ea typeface="Trebuchet MS"/>
                        </a:rPr>
                        <a:t>Spent coins</a:t>
                      </a:r>
                      <a:endParaRPr b="0" lang="en-US" sz="1400" spc="-1" strike="noStrike">
                        <a:latin typeface="Arial"/>
                      </a:endParaRPr>
                    </a:p>
                  </a:txBody>
                  <a:tcPr marL="91440" marR="91440">
                    <a:noFill/>
                  </a:tcPr>
                </a:tc>
              </a:tr>
              <a:tr h="483840">
                <a:tc>
                  <a:txBody>
                    <a:bodyPr/>
                    <a:p>
                      <a:pPr algn="ctr">
                        <a:lnSpc>
                          <a:spcPct val="100000"/>
                        </a:lnSpc>
                      </a:pPr>
                      <a:r>
                        <a:rPr b="0" lang="en-US" sz="1400" spc="-1" strike="noStrike">
                          <a:solidFill>
                            <a:srgbClr val="000000"/>
                          </a:solidFill>
                          <a:latin typeface="Trebuchet MS"/>
                          <a:ea typeface="Trebuchet MS"/>
                        </a:rPr>
                        <a:t>…</a:t>
                      </a:r>
                      <a:endParaRPr b="0" lang="en-US" sz="1400" spc="-1" strike="noStrike">
                        <a:latin typeface="Arial"/>
                      </a:endParaRPr>
                    </a:p>
                  </a:txBody>
                  <a:tcPr marL="91440" marR="91440">
                    <a:noFill/>
                  </a:tcPr>
                </a:tc>
              </a:tr>
              <a:tr h="483840">
                <a:tc>
                  <a:tcPr marL="91440" marR="91440">
                    <a:noFill/>
                  </a:tcPr>
                </a:tc>
              </a:tr>
              <a:tr h="483840">
                <a:tc>
                  <a:tcPr marL="91440" marR="91440">
                    <a:noFill/>
                  </a:tcPr>
                </a:tc>
              </a:tr>
              <a:tr h="484200">
                <a:tc>
                  <a:tcPr marL="91440" marR="91440">
                    <a:noFill/>
                  </a:tcPr>
                </a:tc>
              </a:tr>
            </a:tbl>
          </a:graphicData>
        </a:graphic>
      </p:graphicFrame>
      <p:sp>
        <p:nvSpPr>
          <p:cNvPr id="254" name="CustomShape 5"/>
          <p:cNvSpPr/>
          <p:nvPr/>
        </p:nvSpPr>
        <p:spPr>
          <a:xfrm>
            <a:off x="1447560" y="1920240"/>
            <a:ext cx="2460240" cy="36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sp>
        <p:nvSpPr>
          <p:cNvPr id="255" name="CustomShape 6"/>
          <p:cNvSpPr/>
          <p:nvPr/>
        </p:nvSpPr>
        <p:spPr>
          <a:xfrm>
            <a:off x="1523880" y="1647000"/>
            <a:ext cx="2285640" cy="30708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Trebuchet MS"/>
                <a:ea typeface="Trebuchet MS"/>
              </a:rPr>
              <a:t>Withdraw anonymous coin</a:t>
            </a:r>
            <a:endParaRPr b="0" lang="en-US" sz="1400" spc="-1" strike="noStrike">
              <a:latin typeface="Arial"/>
            </a:endParaRPr>
          </a:p>
        </p:txBody>
      </p:sp>
      <p:sp>
        <p:nvSpPr>
          <p:cNvPr id="256" name="CustomShape 7"/>
          <p:cNvSpPr/>
          <p:nvPr/>
        </p:nvSpPr>
        <p:spPr>
          <a:xfrm rot="10800000">
            <a:off x="6323400" y="2333160"/>
            <a:ext cx="2437560" cy="36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sp>
        <p:nvSpPr>
          <p:cNvPr id="257" name="CustomShape 8"/>
          <p:cNvSpPr/>
          <p:nvPr/>
        </p:nvSpPr>
        <p:spPr>
          <a:xfrm>
            <a:off x="1749240" y="2329560"/>
            <a:ext cx="1734120" cy="30708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Trebuchet MS"/>
                <a:ea typeface="Trebuchet MS"/>
              </a:rPr>
              <a:t>{317038628684424}</a:t>
            </a:r>
            <a:endParaRPr b="0" lang="en-US" sz="1400" spc="-1" strike="noStrike">
              <a:latin typeface="Arial"/>
            </a:endParaRPr>
          </a:p>
        </p:txBody>
      </p:sp>
      <p:pic>
        <p:nvPicPr>
          <p:cNvPr id="258" name="Google Shape;141;p23" descr=""/>
          <p:cNvPicPr/>
          <p:nvPr/>
        </p:nvPicPr>
        <p:blipFill>
          <a:blip r:embed="rId6"/>
          <a:stretch/>
        </p:blipFill>
        <p:spPr>
          <a:xfrm>
            <a:off x="3484080" y="2383560"/>
            <a:ext cx="321120" cy="321120"/>
          </a:xfrm>
          <a:prstGeom prst="rect">
            <a:avLst/>
          </a:prstGeom>
          <a:ln>
            <a:noFill/>
          </a:ln>
        </p:spPr>
      </p:pic>
      <p:sp>
        <p:nvSpPr>
          <p:cNvPr id="259" name="CustomShape 9"/>
          <p:cNvSpPr/>
          <p:nvPr/>
        </p:nvSpPr>
        <p:spPr>
          <a:xfrm>
            <a:off x="1447560" y="3335760"/>
            <a:ext cx="2460240" cy="36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sp>
        <p:nvSpPr>
          <p:cNvPr id="260" name="CustomShape 10"/>
          <p:cNvSpPr/>
          <p:nvPr/>
        </p:nvSpPr>
        <p:spPr>
          <a:xfrm rot="10800000">
            <a:off x="6323400" y="3748680"/>
            <a:ext cx="2437560" cy="36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sp>
        <p:nvSpPr>
          <p:cNvPr id="261" name="CustomShape 11"/>
          <p:cNvSpPr/>
          <p:nvPr/>
        </p:nvSpPr>
        <p:spPr>
          <a:xfrm>
            <a:off x="1749240" y="3301560"/>
            <a:ext cx="1734120" cy="30708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Trebuchet MS"/>
                <a:ea typeface="Trebuchet MS"/>
              </a:rPr>
              <a:t>{317038628684424}</a:t>
            </a:r>
            <a:endParaRPr b="0" lang="en-US" sz="1400" spc="-1" strike="noStrike">
              <a:latin typeface="Arial"/>
            </a:endParaRPr>
          </a:p>
        </p:txBody>
      </p:sp>
      <p:pic>
        <p:nvPicPr>
          <p:cNvPr id="262" name="Google Shape;145;p23" descr=""/>
          <p:cNvPicPr/>
          <p:nvPr/>
        </p:nvPicPr>
        <p:blipFill>
          <a:blip r:embed="rId7"/>
          <a:stretch/>
        </p:blipFill>
        <p:spPr>
          <a:xfrm>
            <a:off x="3484080" y="3355560"/>
            <a:ext cx="321120" cy="321120"/>
          </a:xfrm>
          <a:prstGeom prst="rect">
            <a:avLst/>
          </a:prstGeom>
          <a:ln>
            <a:noFill/>
          </a:ln>
        </p:spPr>
      </p:pic>
      <p:sp>
        <p:nvSpPr>
          <p:cNvPr id="263" name="CustomShape 12"/>
          <p:cNvSpPr/>
          <p:nvPr/>
        </p:nvSpPr>
        <p:spPr>
          <a:xfrm>
            <a:off x="2487960" y="3745080"/>
            <a:ext cx="406800" cy="30708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Trebuchet MS"/>
                <a:ea typeface="Trebuchet MS"/>
              </a:rPr>
              <a:t>OK</a:t>
            </a:r>
            <a:endParaRPr b="0" lang="en-US" sz="1400" spc="-1" strike="noStrike">
              <a:latin typeface="Arial"/>
            </a:endParaRPr>
          </a:p>
        </p:txBody>
      </p:sp>
      <p:sp>
        <p:nvSpPr>
          <p:cNvPr id="264" name="CustomShape 13"/>
          <p:cNvSpPr/>
          <p:nvPr/>
        </p:nvSpPr>
        <p:spPr>
          <a:xfrm>
            <a:off x="833760" y="2644200"/>
            <a:ext cx="360" cy="49356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sp>
        <p:nvSpPr>
          <p:cNvPr id="265" name="CustomShape 14"/>
          <p:cNvSpPr/>
          <p:nvPr/>
        </p:nvSpPr>
        <p:spPr>
          <a:xfrm>
            <a:off x="6345720" y="2568960"/>
            <a:ext cx="278640" cy="307080"/>
          </a:xfrm>
          <a:prstGeom prst="rect">
            <a:avLst/>
          </a:prstGeom>
          <a:solidFill>
            <a:schemeClr val="lt1"/>
          </a:solidFill>
          <a:ln>
            <a:noFill/>
          </a:ln>
        </p:spPr>
        <p:style>
          <a:lnRef idx="0"/>
          <a:fillRef idx="0"/>
          <a:effectRef idx="0"/>
          <a:fontRef idx="minor"/>
        </p:style>
        <p:txBody>
          <a:bodyPr lIns="90000" rIns="90000" tIns="45000" bIns="45000"/>
          <a:p>
            <a:pPr algn="ctr">
              <a:lnSpc>
                <a:spcPct val="100000"/>
              </a:lnSpc>
            </a:pPr>
            <a:r>
              <a:rPr b="0" lang="en-US" sz="1400" spc="-1" strike="noStrike">
                <a:solidFill>
                  <a:srgbClr val="000000"/>
                </a:solidFill>
                <a:latin typeface="Trebuchet MS"/>
                <a:ea typeface="Trebuchet MS"/>
              </a:rPr>
              <a:t>9</a:t>
            </a:r>
            <a:endParaRPr b="0" lang="en-US" sz="1400" spc="-1" strike="noStrike">
              <a:latin typeface="Arial"/>
            </a:endParaRPr>
          </a:p>
        </p:txBody>
      </p:sp>
      <p:sp>
        <p:nvSpPr>
          <p:cNvPr id="266" name="CustomShape 15"/>
          <p:cNvSpPr/>
          <p:nvPr/>
        </p:nvSpPr>
        <p:spPr>
          <a:xfrm>
            <a:off x="6350040" y="3538440"/>
            <a:ext cx="278640" cy="307080"/>
          </a:xfrm>
          <a:prstGeom prst="rect">
            <a:avLst/>
          </a:prstGeom>
          <a:solidFill>
            <a:schemeClr val="lt1"/>
          </a:solidFill>
          <a:ln>
            <a:noFill/>
          </a:ln>
        </p:spPr>
        <p:style>
          <a:lnRef idx="0"/>
          <a:fillRef idx="0"/>
          <a:effectRef idx="0"/>
          <a:fontRef idx="minor"/>
        </p:style>
        <p:txBody>
          <a:bodyPr lIns="90000" rIns="90000" tIns="45000" bIns="45000"/>
          <a:p>
            <a:pPr algn="ctr">
              <a:lnSpc>
                <a:spcPct val="100000"/>
              </a:lnSpc>
            </a:pPr>
            <a:r>
              <a:rPr b="0" lang="en-US" sz="1400" spc="-1" strike="noStrike">
                <a:solidFill>
                  <a:srgbClr val="000000"/>
                </a:solidFill>
                <a:latin typeface="Trebuchet MS"/>
                <a:ea typeface="Trebuchet MS"/>
              </a:rPr>
              <a:t>6</a:t>
            </a:r>
            <a:endParaRPr b="0" lang="en-US" sz="1400" spc="-1" strike="noStrike">
              <a:latin typeface="Arial"/>
            </a:endParaRPr>
          </a:p>
        </p:txBody>
      </p:sp>
      <p:sp>
        <p:nvSpPr>
          <p:cNvPr id="267" name="CustomShape 16"/>
          <p:cNvSpPr/>
          <p:nvPr/>
        </p:nvSpPr>
        <p:spPr>
          <a:xfrm>
            <a:off x="7391520" y="2568960"/>
            <a:ext cx="1072080" cy="30708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400" spc="-1" strike="noStrike">
                <a:solidFill>
                  <a:srgbClr val="000000"/>
                </a:solidFill>
                <a:latin typeface="Trebuchet MS"/>
                <a:ea typeface="Trebuchet MS"/>
              </a:rPr>
              <a:t>31703862…</a:t>
            </a:r>
            <a:endParaRPr b="0" lang="en-US" sz="1400" spc="-1" strike="noStrike">
              <a:latin typeface="Arial"/>
            </a:endParaRPr>
          </a:p>
        </p:txBody>
      </p:sp>
      <p:sp>
        <p:nvSpPr>
          <p:cNvPr id="268" name="CustomShape 17"/>
          <p:cNvSpPr/>
          <p:nvPr/>
        </p:nvSpPr>
        <p:spPr>
          <a:xfrm>
            <a:off x="1447920" y="2180160"/>
            <a:ext cx="2460240" cy="36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sp>
        <p:nvSpPr>
          <p:cNvPr id="269" name="CustomShape 18"/>
          <p:cNvSpPr/>
          <p:nvPr/>
        </p:nvSpPr>
        <p:spPr>
          <a:xfrm>
            <a:off x="1711080" y="4303800"/>
            <a:ext cx="5481720" cy="553320"/>
          </a:xfrm>
          <a:prstGeom prst="rect">
            <a:avLst/>
          </a:prstGeom>
          <a:solidFill>
            <a:srgbClr val="efd7ae"/>
          </a:solidFill>
          <a:ln w="19080">
            <a:solidFill>
              <a:srgbClr val="e7c586"/>
            </a:solidFill>
            <a:round/>
          </a:ln>
        </p:spPr>
        <p:style>
          <a:lnRef idx="0"/>
          <a:fillRef idx="0"/>
          <a:effectRef idx="0"/>
          <a:fontRef idx="minor"/>
        </p:style>
        <p:txBody>
          <a:bodyPr lIns="90000" rIns="90000" tIns="45000" bIns="45000"/>
          <a:p>
            <a:pPr algn="ctr">
              <a:lnSpc>
                <a:spcPct val="100000"/>
              </a:lnSpc>
            </a:pPr>
            <a:r>
              <a:rPr b="0" lang="en-US" sz="3000" spc="-1" strike="noStrike">
                <a:solidFill>
                  <a:srgbClr val="000000"/>
                </a:solidFill>
                <a:latin typeface="Trebuchet MS"/>
                <a:ea typeface="Trebuchet MS"/>
              </a:rPr>
              <a:t>Bank cannot link the two users</a:t>
            </a:r>
            <a:endParaRPr b="0" lang="en-US" sz="3000" spc="-1" strike="noStrike">
              <a:latin typeface="Arial"/>
            </a:endParaRPr>
          </a:p>
        </p:txBody>
      </p:sp>
    </p:spTree>
  </p:cSld>
  <p:timing>
    <p:tnLst>
      <p:par>
        <p:cTn id="43" dur="indefinite" restart="never" nodeType="tmRoot">
          <p:childTnLst>
            <p:seq>
              <p:cTn id="44" dur="indefinite" nodeType="mainSeq">
                <p:childTnLst>
                  <p:par>
                    <p:cTn id="45" fill="hold">
                      <p:stCondLst>
                        <p:cond delay="indefinite"/>
                      </p:stCondLst>
                      <p:childTnLst>
                        <p:par>
                          <p:cTn id="46" fill="hold">
                            <p:stCondLst>
                              <p:cond delay="0"/>
                            </p:stCondLst>
                            <p:childTnLst>
                              <p:par>
                                <p:cTn id="47" nodeType="clickEffect" fill="hold" presetClass="entr" presetID="10">
                                  <p:stCondLst>
                                    <p:cond delay="0"/>
                                  </p:stCondLst>
                                  <p:childTnLst>
                                    <p:set>
                                      <p:cBhvr>
                                        <p:cTn id="48" dur="1" fill="hold">
                                          <p:stCondLst>
                                            <p:cond delay="0"/>
                                          </p:stCondLst>
                                        </p:cTn>
                                        <p:tgtEl>
                                          <p:spTgt spid="255"/>
                                        </p:tgtEl>
                                        <p:attrNameLst>
                                          <p:attrName>style.visibility</p:attrName>
                                        </p:attrNameLst>
                                      </p:cBhvr>
                                      <p:to>
                                        <p:strVal val="visible"/>
                                      </p:to>
                                    </p:set>
                                    <p:animEffect filter="fade" transition="in">
                                      <p:cBhvr additive="repl">
                                        <p:cTn id="49" dur="500"/>
                                        <p:tgtEl>
                                          <p:spTgt spid="255"/>
                                        </p:tgtEl>
                                      </p:cBhvr>
                                    </p:animEffect>
                                  </p:childTnLst>
                                </p:cTn>
                              </p:par>
                              <p:par>
                                <p:cTn id="50" nodeType="withEffect" fill="hold" presetClass="entr" presetID="10">
                                  <p:stCondLst>
                                    <p:cond delay="0"/>
                                  </p:stCondLst>
                                  <p:childTnLst>
                                    <p:set>
                                      <p:cBhvr>
                                        <p:cTn id="51" dur="1" fill="hold">
                                          <p:stCondLst>
                                            <p:cond delay="0"/>
                                          </p:stCondLst>
                                        </p:cTn>
                                        <p:tgtEl>
                                          <p:spTgt spid="254"/>
                                        </p:tgtEl>
                                        <p:attrNameLst>
                                          <p:attrName>style.visibility</p:attrName>
                                        </p:attrNameLst>
                                      </p:cBhvr>
                                      <p:to>
                                        <p:strVal val="visible"/>
                                      </p:to>
                                    </p:set>
                                    <p:animEffect filter="fade" transition="in">
                                      <p:cBhvr additive="repl">
                                        <p:cTn id="52" dur="500"/>
                                        <p:tgtEl>
                                          <p:spTgt spid="254"/>
                                        </p:tgtEl>
                                      </p:cBhvr>
                                    </p:animEffect>
                                  </p:childTnLst>
                                </p:cTn>
                              </p:par>
                              <p:par>
                                <p:cTn id="53" nodeType="withEffect" fill="hold" presetClass="entr" presetID="10">
                                  <p:stCondLst>
                                    <p:cond delay="0"/>
                                  </p:stCondLst>
                                  <p:childTnLst>
                                    <p:set>
                                      <p:cBhvr>
                                        <p:cTn id="54" dur="1" fill="hold">
                                          <p:stCondLst>
                                            <p:cond delay="0"/>
                                          </p:stCondLst>
                                        </p:cTn>
                                        <p:tgtEl>
                                          <p:spTgt spid="248"/>
                                        </p:tgtEl>
                                        <p:attrNameLst>
                                          <p:attrName>style.visibility</p:attrName>
                                        </p:attrNameLst>
                                      </p:cBhvr>
                                      <p:to>
                                        <p:strVal val="visible"/>
                                      </p:to>
                                    </p:set>
                                    <p:animEffect filter="fade" transition="in">
                                      <p:cBhvr additive="repl">
                                        <p:cTn id="55" dur="500"/>
                                        <p:tgtEl>
                                          <p:spTgt spid="248"/>
                                        </p:tgtEl>
                                      </p:cBhvr>
                                    </p:animEffect>
                                  </p:childTnLst>
                                </p:cTn>
                              </p:par>
                            </p:childTnLst>
                          </p:cTn>
                        </p:par>
                      </p:childTnLst>
                    </p:cTn>
                  </p:par>
                  <p:par>
                    <p:cTn id="56" fill="hold">
                      <p:stCondLst>
                        <p:cond delay="indefinite"/>
                      </p:stCondLst>
                      <p:childTnLst>
                        <p:par>
                          <p:cTn id="57" fill="hold">
                            <p:stCondLst>
                              <p:cond delay="0"/>
                            </p:stCondLst>
                            <p:childTnLst>
                              <p:par>
                                <p:cTn id="58" nodeType="clickEffect" fill="hold" presetClass="entr" presetID="10">
                                  <p:stCondLst>
                                    <p:cond delay="0"/>
                                  </p:stCondLst>
                                  <p:childTnLst>
                                    <p:set>
                                      <p:cBhvr>
                                        <p:cTn id="59" dur="1" fill="hold">
                                          <p:stCondLst>
                                            <p:cond delay="0"/>
                                          </p:stCondLst>
                                        </p:cTn>
                                        <p:tgtEl>
                                          <p:spTgt spid="265"/>
                                        </p:tgtEl>
                                        <p:attrNameLst>
                                          <p:attrName>style.visibility</p:attrName>
                                        </p:attrNameLst>
                                      </p:cBhvr>
                                      <p:to>
                                        <p:strVal val="visible"/>
                                      </p:to>
                                    </p:set>
                                    <p:animEffect filter="fade" transition="in">
                                      <p:cBhvr additive="repl">
                                        <p:cTn id="60" dur="500"/>
                                        <p:tgtEl>
                                          <p:spTgt spid="265"/>
                                        </p:tgtEl>
                                      </p:cBhvr>
                                    </p:animEffect>
                                  </p:childTnLst>
                                </p:cTn>
                              </p:par>
                            </p:childTnLst>
                          </p:cTn>
                        </p:par>
                      </p:childTnLst>
                    </p:cTn>
                  </p:par>
                  <p:par>
                    <p:cTn id="61" fill="hold">
                      <p:stCondLst>
                        <p:cond delay="indefinite"/>
                      </p:stCondLst>
                      <p:childTnLst>
                        <p:par>
                          <p:cTn id="62" fill="hold">
                            <p:stCondLst>
                              <p:cond delay="0"/>
                            </p:stCondLst>
                            <p:childTnLst>
                              <p:par>
                                <p:cTn id="63" nodeType="clickEffect" fill="hold" presetClass="entr" presetID="10">
                                  <p:stCondLst>
                                    <p:cond delay="0"/>
                                  </p:stCondLst>
                                  <p:childTnLst>
                                    <p:set>
                                      <p:cBhvr>
                                        <p:cTn id="64" dur="1" fill="hold">
                                          <p:stCondLst>
                                            <p:cond delay="0"/>
                                          </p:stCondLst>
                                        </p:cTn>
                                        <p:tgtEl>
                                          <p:spTgt spid="257"/>
                                        </p:tgtEl>
                                        <p:attrNameLst>
                                          <p:attrName>style.visibility</p:attrName>
                                        </p:attrNameLst>
                                      </p:cBhvr>
                                      <p:to>
                                        <p:strVal val="visible"/>
                                      </p:to>
                                    </p:set>
                                    <p:animEffect filter="fade" transition="in">
                                      <p:cBhvr additive="repl">
                                        <p:cTn id="65" dur="500"/>
                                        <p:tgtEl>
                                          <p:spTgt spid="257"/>
                                        </p:tgtEl>
                                      </p:cBhvr>
                                    </p:animEffect>
                                  </p:childTnLst>
                                </p:cTn>
                              </p:par>
                              <p:par>
                                <p:cTn id="66" nodeType="withEffect" fill="hold" presetClass="entr" presetID="10">
                                  <p:stCondLst>
                                    <p:cond delay="0"/>
                                  </p:stCondLst>
                                  <p:childTnLst>
                                    <p:set>
                                      <p:cBhvr>
                                        <p:cTn id="67" dur="1" fill="hold">
                                          <p:stCondLst>
                                            <p:cond delay="0"/>
                                          </p:stCondLst>
                                        </p:cTn>
                                        <p:tgtEl>
                                          <p:spTgt spid="258"/>
                                        </p:tgtEl>
                                        <p:attrNameLst>
                                          <p:attrName>style.visibility</p:attrName>
                                        </p:attrNameLst>
                                      </p:cBhvr>
                                      <p:to>
                                        <p:strVal val="visible"/>
                                      </p:to>
                                    </p:set>
                                    <p:animEffect filter="fade" transition="in">
                                      <p:cBhvr additive="repl">
                                        <p:cTn id="68" dur="500"/>
                                        <p:tgtEl>
                                          <p:spTgt spid="258"/>
                                        </p:tgtEl>
                                      </p:cBhvr>
                                    </p:animEffect>
                                  </p:childTnLst>
                                </p:cTn>
                              </p:par>
                              <p:par>
                                <p:cTn id="69" nodeType="withEffect" fill="hold" presetClass="entr" presetID="10">
                                  <p:stCondLst>
                                    <p:cond delay="0"/>
                                  </p:stCondLst>
                                  <p:childTnLst>
                                    <p:set>
                                      <p:cBhvr>
                                        <p:cTn id="70" dur="1" fill="hold">
                                          <p:stCondLst>
                                            <p:cond delay="0"/>
                                          </p:stCondLst>
                                        </p:cTn>
                                        <p:tgtEl>
                                          <p:spTgt spid="256"/>
                                        </p:tgtEl>
                                        <p:attrNameLst>
                                          <p:attrName>style.visibility</p:attrName>
                                        </p:attrNameLst>
                                      </p:cBhvr>
                                      <p:to>
                                        <p:strVal val="visible"/>
                                      </p:to>
                                    </p:set>
                                    <p:animEffect filter="fade" transition="in">
                                      <p:cBhvr additive="repl">
                                        <p:cTn id="71" dur="500"/>
                                        <p:tgtEl>
                                          <p:spTgt spid="256"/>
                                        </p:tgtEl>
                                      </p:cBhvr>
                                    </p:animEffect>
                                  </p:childTnLst>
                                </p:cTn>
                              </p:par>
                              <p:par>
                                <p:cTn id="72" nodeType="withEffect" fill="hold" presetClass="entr" presetID="10">
                                  <p:stCondLst>
                                    <p:cond delay="0"/>
                                  </p:stCondLst>
                                  <p:childTnLst>
                                    <p:set>
                                      <p:cBhvr>
                                        <p:cTn id="73" dur="1" fill="hold">
                                          <p:stCondLst>
                                            <p:cond delay="0"/>
                                          </p:stCondLst>
                                        </p:cTn>
                                        <p:tgtEl>
                                          <p:spTgt spid="268"/>
                                        </p:tgtEl>
                                        <p:attrNameLst>
                                          <p:attrName>style.visibility</p:attrName>
                                        </p:attrNameLst>
                                      </p:cBhvr>
                                      <p:to>
                                        <p:strVal val="visible"/>
                                      </p:to>
                                    </p:set>
                                    <p:animEffect filter="fade" transition="in">
                                      <p:cBhvr additive="repl">
                                        <p:cTn id="74" dur="500"/>
                                        <p:tgtEl>
                                          <p:spTgt spid="268"/>
                                        </p:tgtEl>
                                      </p:cBhvr>
                                    </p:animEffect>
                                  </p:childTnLst>
                                </p:cTn>
                              </p:par>
                            </p:childTnLst>
                          </p:cTn>
                        </p:par>
                      </p:childTnLst>
                    </p:cTn>
                  </p:par>
                  <p:par>
                    <p:cTn id="75" fill="hold">
                      <p:stCondLst>
                        <p:cond delay="indefinite"/>
                      </p:stCondLst>
                      <p:childTnLst>
                        <p:par>
                          <p:cTn id="76" fill="hold">
                            <p:stCondLst>
                              <p:cond delay="0"/>
                            </p:stCondLst>
                            <p:childTnLst>
                              <p:par>
                                <p:cTn id="77" nodeType="clickEffect" fill="hold" presetClass="entr" presetID="10">
                                  <p:stCondLst>
                                    <p:cond delay="0"/>
                                  </p:stCondLst>
                                  <p:childTnLst>
                                    <p:set>
                                      <p:cBhvr>
                                        <p:cTn id="78" dur="1" fill="hold">
                                          <p:stCondLst>
                                            <p:cond delay="0"/>
                                          </p:stCondLst>
                                        </p:cTn>
                                        <p:tgtEl>
                                          <p:spTgt spid="264"/>
                                        </p:tgtEl>
                                        <p:attrNameLst>
                                          <p:attrName>style.visibility</p:attrName>
                                        </p:attrNameLst>
                                      </p:cBhvr>
                                      <p:to>
                                        <p:strVal val="visible"/>
                                      </p:to>
                                    </p:set>
                                    <p:animEffect filter="fade" transition="in">
                                      <p:cBhvr additive="repl">
                                        <p:cTn id="79" dur="500"/>
                                        <p:tgtEl>
                                          <p:spTgt spid="264"/>
                                        </p:tgtEl>
                                      </p:cBhvr>
                                    </p:animEffect>
                                  </p:childTnLst>
                                </p:cTn>
                              </p:par>
                              <p:par>
                                <p:cTn id="80" nodeType="withEffect" fill="hold" presetClass="entr" presetID="10">
                                  <p:stCondLst>
                                    <p:cond delay="0"/>
                                  </p:stCondLst>
                                  <p:childTnLst>
                                    <p:set>
                                      <p:cBhvr>
                                        <p:cTn id="81" dur="1" fill="hold">
                                          <p:stCondLst>
                                            <p:cond delay="0"/>
                                          </p:stCondLst>
                                        </p:cTn>
                                        <p:tgtEl>
                                          <p:spTgt spid="249"/>
                                        </p:tgtEl>
                                        <p:attrNameLst>
                                          <p:attrName>style.visibility</p:attrName>
                                        </p:attrNameLst>
                                      </p:cBhvr>
                                      <p:to>
                                        <p:strVal val="visible"/>
                                      </p:to>
                                    </p:set>
                                    <p:animEffect filter="fade" transition="in">
                                      <p:cBhvr additive="repl">
                                        <p:cTn id="82" dur="500"/>
                                        <p:tgtEl>
                                          <p:spTgt spid="249"/>
                                        </p:tgtEl>
                                      </p:cBhvr>
                                    </p:animEffect>
                                  </p:childTnLst>
                                </p:cTn>
                              </p:par>
                            </p:childTnLst>
                          </p:cTn>
                        </p:par>
                      </p:childTnLst>
                    </p:cTn>
                  </p:par>
                  <p:par>
                    <p:cTn id="83" fill="hold">
                      <p:stCondLst>
                        <p:cond delay="indefinite"/>
                      </p:stCondLst>
                      <p:childTnLst>
                        <p:par>
                          <p:cTn id="84" fill="hold">
                            <p:stCondLst>
                              <p:cond delay="0"/>
                            </p:stCondLst>
                            <p:childTnLst>
                              <p:par>
                                <p:cTn id="85" nodeType="clickEffect" fill="hold" presetClass="entr" presetID="10">
                                  <p:stCondLst>
                                    <p:cond delay="0"/>
                                  </p:stCondLst>
                                  <p:childTnLst>
                                    <p:set>
                                      <p:cBhvr>
                                        <p:cTn id="86" dur="1" fill="hold">
                                          <p:stCondLst>
                                            <p:cond delay="0"/>
                                          </p:stCondLst>
                                        </p:cTn>
                                        <p:tgtEl>
                                          <p:spTgt spid="259"/>
                                        </p:tgtEl>
                                        <p:attrNameLst>
                                          <p:attrName>style.visibility</p:attrName>
                                        </p:attrNameLst>
                                      </p:cBhvr>
                                      <p:to>
                                        <p:strVal val="visible"/>
                                      </p:to>
                                    </p:set>
                                    <p:animEffect filter="fade" transition="in">
                                      <p:cBhvr additive="repl">
                                        <p:cTn id="87" dur="500"/>
                                        <p:tgtEl>
                                          <p:spTgt spid="259"/>
                                        </p:tgtEl>
                                      </p:cBhvr>
                                    </p:animEffect>
                                  </p:childTnLst>
                                </p:cTn>
                              </p:par>
                              <p:par>
                                <p:cTn id="88" nodeType="withEffect" fill="hold" presetClass="entr" presetID="10">
                                  <p:stCondLst>
                                    <p:cond delay="0"/>
                                  </p:stCondLst>
                                  <p:childTnLst>
                                    <p:set>
                                      <p:cBhvr>
                                        <p:cTn id="89" dur="1" fill="hold">
                                          <p:stCondLst>
                                            <p:cond delay="0"/>
                                          </p:stCondLst>
                                        </p:cTn>
                                        <p:tgtEl>
                                          <p:spTgt spid="245"/>
                                        </p:tgtEl>
                                        <p:attrNameLst>
                                          <p:attrName>style.visibility</p:attrName>
                                        </p:attrNameLst>
                                      </p:cBhvr>
                                      <p:to>
                                        <p:strVal val="visible"/>
                                      </p:to>
                                    </p:set>
                                    <p:animEffect filter="fade" transition="in">
                                      <p:cBhvr additive="repl">
                                        <p:cTn id="90" dur="500"/>
                                        <p:tgtEl>
                                          <p:spTgt spid="245"/>
                                        </p:tgtEl>
                                      </p:cBhvr>
                                    </p:animEffect>
                                  </p:childTnLst>
                                </p:cTn>
                              </p:par>
                              <p:par>
                                <p:cTn id="91" nodeType="withEffect" fill="hold" presetClass="entr" presetID="10">
                                  <p:stCondLst>
                                    <p:cond delay="0"/>
                                  </p:stCondLst>
                                  <p:childTnLst>
                                    <p:set>
                                      <p:cBhvr>
                                        <p:cTn id="92" dur="1" fill="hold">
                                          <p:stCondLst>
                                            <p:cond delay="0"/>
                                          </p:stCondLst>
                                        </p:cTn>
                                        <p:tgtEl>
                                          <p:spTgt spid="262"/>
                                        </p:tgtEl>
                                        <p:attrNameLst>
                                          <p:attrName>style.visibility</p:attrName>
                                        </p:attrNameLst>
                                      </p:cBhvr>
                                      <p:to>
                                        <p:strVal val="visible"/>
                                      </p:to>
                                    </p:set>
                                    <p:animEffect filter="fade" transition="in">
                                      <p:cBhvr additive="repl">
                                        <p:cTn id="93" dur="500"/>
                                        <p:tgtEl>
                                          <p:spTgt spid="262"/>
                                        </p:tgtEl>
                                      </p:cBhvr>
                                    </p:animEffect>
                                  </p:childTnLst>
                                </p:cTn>
                              </p:par>
                              <p:par>
                                <p:cTn id="94" nodeType="withEffect" fill="hold" presetClass="entr" presetID="10">
                                  <p:stCondLst>
                                    <p:cond delay="0"/>
                                  </p:stCondLst>
                                  <p:childTnLst>
                                    <p:set>
                                      <p:cBhvr>
                                        <p:cTn id="95" dur="1" fill="hold">
                                          <p:stCondLst>
                                            <p:cond delay="0"/>
                                          </p:stCondLst>
                                        </p:cTn>
                                        <p:tgtEl>
                                          <p:spTgt spid="261"/>
                                        </p:tgtEl>
                                        <p:attrNameLst>
                                          <p:attrName>style.visibility</p:attrName>
                                        </p:attrNameLst>
                                      </p:cBhvr>
                                      <p:to>
                                        <p:strVal val="visible"/>
                                      </p:to>
                                    </p:set>
                                    <p:animEffect filter="fade" transition="in">
                                      <p:cBhvr additive="repl">
                                        <p:cTn id="96" dur="500"/>
                                        <p:tgtEl>
                                          <p:spTgt spid="261"/>
                                        </p:tgtEl>
                                      </p:cBhvr>
                                    </p:animEffect>
                                  </p:childTnLst>
                                </p:cTn>
                              </p:par>
                            </p:childTnLst>
                          </p:cTn>
                        </p:par>
                      </p:childTnLst>
                    </p:cTn>
                  </p:par>
                  <p:par>
                    <p:cTn id="97" fill="hold">
                      <p:stCondLst>
                        <p:cond delay="indefinite"/>
                      </p:stCondLst>
                      <p:childTnLst>
                        <p:par>
                          <p:cTn id="98" fill="hold">
                            <p:stCondLst>
                              <p:cond delay="0"/>
                            </p:stCondLst>
                            <p:childTnLst>
                              <p:par>
                                <p:cTn id="99" nodeType="clickEffect" fill="hold" presetClass="entr" presetID="10">
                                  <p:stCondLst>
                                    <p:cond delay="0"/>
                                  </p:stCondLst>
                                  <p:childTnLst>
                                    <p:set>
                                      <p:cBhvr>
                                        <p:cTn id="100" dur="1" fill="hold">
                                          <p:stCondLst>
                                            <p:cond delay="0"/>
                                          </p:stCondLst>
                                        </p:cTn>
                                        <p:tgtEl>
                                          <p:spTgt spid="266"/>
                                        </p:tgtEl>
                                        <p:attrNameLst>
                                          <p:attrName>style.visibility</p:attrName>
                                        </p:attrNameLst>
                                      </p:cBhvr>
                                      <p:to>
                                        <p:strVal val="visible"/>
                                      </p:to>
                                    </p:set>
                                    <p:animEffect filter="fade" transition="in">
                                      <p:cBhvr additive="repl">
                                        <p:cTn id="101" dur="500"/>
                                        <p:tgtEl>
                                          <p:spTgt spid="266"/>
                                        </p:tgtEl>
                                      </p:cBhvr>
                                    </p:animEffect>
                                  </p:childTnLst>
                                </p:cTn>
                              </p:par>
                              <p:par>
                                <p:cTn id="102" nodeType="withEffect" fill="hold" presetClass="entr" presetID="10">
                                  <p:stCondLst>
                                    <p:cond delay="0"/>
                                  </p:stCondLst>
                                  <p:childTnLst>
                                    <p:set>
                                      <p:cBhvr>
                                        <p:cTn id="103" dur="1" fill="hold">
                                          <p:stCondLst>
                                            <p:cond delay="0"/>
                                          </p:stCondLst>
                                        </p:cTn>
                                        <p:tgtEl>
                                          <p:spTgt spid="267"/>
                                        </p:tgtEl>
                                        <p:attrNameLst>
                                          <p:attrName>style.visibility</p:attrName>
                                        </p:attrNameLst>
                                      </p:cBhvr>
                                      <p:to>
                                        <p:strVal val="visible"/>
                                      </p:to>
                                    </p:set>
                                    <p:animEffect filter="fade" transition="in">
                                      <p:cBhvr additive="repl">
                                        <p:cTn id="104" dur="500"/>
                                        <p:tgtEl>
                                          <p:spTgt spid="267"/>
                                        </p:tgtEl>
                                      </p:cBhvr>
                                    </p:animEffect>
                                  </p:childTnLst>
                                </p:cTn>
                              </p:par>
                            </p:childTnLst>
                          </p:cTn>
                        </p:par>
                      </p:childTnLst>
                    </p:cTn>
                  </p:par>
                  <p:par>
                    <p:cTn id="105" fill="hold">
                      <p:stCondLst>
                        <p:cond delay="indefinite"/>
                      </p:stCondLst>
                      <p:childTnLst>
                        <p:par>
                          <p:cTn id="106" fill="hold">
                            <p:stCondLst>
                              <p:cond delay="0"/>
                            </p:stCondLst>
                            <p:childTnLst>
                              <p:par>
                                <p:cTn id="107" nodeType="clickEffect" fill="hold" presetClass="entr" presetID="10">
                                  <p:stCondLst>
                                    <p:cond delay="0"/>
                                  </p:stCondLst>
                                  <p:childTnLst>
                                    <p:set>
                                      <p:cBhvr>
                                        <p:cTn id="108" dur="1" fill="hold">
                                          <p:stCondLst>
                                            <p:cond delay="0"/>
                                          </p:stCondLst>
                                        </p:cTn>
                                        <p:tgtEl>
                                          <p:spTgt spid="263"/>
                                        </p:tgtEl>
                                        <p:attrNameLst>
                                          <p:attrName>style.visibility</p:attrName>
                                        </p:attrNameLst>
                                      </p:cBhvr>
                                      <p:to>
                                        <p:strVal val="visible"/>
                                      </p:to>
                                    </p:set>
                                    <p:animEffect filter="fade" transition="in">
                                      <p:cBhvr additive="repl">
                                        <p:cTn id="109" dur="500"/>
                                        <p:tgtEl>
                                          <p:spTgt spid="263"/>
                                        </p:tgtEl>
                                      </p:cBhvr>
                                    </p:animEffect>
                                  </p:childTnLst>
                                </p:cTn>
                              </p:par>
                              <p:par>
                                <p:cTn id="110" nodeType="withEffect" fill="hold" presetClass="entr" presetID="10">
                                  <p:stCondLst>
                                    <p:cond delay="0"/>
                                  </p:stCondLst>
                                  <p:childTnLst>
                                    <p:set>
                                      <p:cBhvr>
                                        <p:cTn id="111" dur="1" fill="hold">
                                          <p:stCondLst>
                                            <p:cond delay="0"/>
                                          </p:stCondLst>
                                        </p:cTn>
                                        <p:tgtEl>
                                          <p:spTgt spid="260"/>
                                        </p:tgtEl>
                                        <p:attrNameLst>
                                          <p:attrName>style.visibility</p:attrName>
                                        </p:attrNameLst>
                                      </p:cBhvr>
                                      <p:to>
                                        <p:strVal val="visible"/>
                                      </p:to>
                                    </p:set>
                                    <p:animEffect filter="fade" transition="in">
                                      <p:cBhvr additive="repl">
                                        <p:cTn id="112" dur="500"/>
                                        <p:tgtEl>
                                          <p:spTgt spid="260"/>
                                        </p:tgtEl>
                                      </p:cBhvr>
                                    </p:animEffect>
                                  </p:childTnLst>
                                </p:cTn>
                              </p:par>
                            </p:childTnLst>
                          </p:cTn>
                        </p:par>
                      </p:childTnLst>
                    </p:cTn>
                  </p:par>
                  <p:par>
                    <p:cTn id="113" fill="hold">
                      <p:stCondLst>
                        <p:cond delay="indefinite"/>
                      </p:stCondLst>
                      <p:childTnLst>
                        <p:par>
                          <p:cTn id="114" fill="hold">
                            <p:stCondLst>
                              <p:cond delay="0"/>
                            </p:stCondLst>
                            <p:childTnLst>
                              <p:par>
                                <p:cTn id="115" nodeType="clickEffect" fill="hold" presetClass="entr" presetID="10">
                                  <p:stCondLst>
                                    <p:cond delay="0"/>
                                  </p:stCondLst>
                                  <p:childTnLst>
                                    <p:set>
                                      <p:cBhvr>
                                        <p:cTn id="116" dur="1" fill="hold">
                                          <p:stCondLst>
                                            <p:cond delay="0"/>
                                          </p:stCondLst>
                                        </p:cTn>
                                        <p:tgtEl>
                                          <p:spTgt spid="269"/>
                                        </p:tgtEl>
                                        <p:attrNameLst>
                                          <p:attrName>style.visibility</p:attrName>
                                        </p:attrNameLst>
                                      </p:cBhvr>
                                      <p:to>
                                        <p:strVal val="visible"/>
                                      </p:to>
                                    </p:set>
                                    <p:animEffect filter="fade" transition="in">
                                      <p:cBhvr additive="repl">
                                        <p:cTn id="117" dur="1"/>
                                        <p:tgtEl>
                                          <p:spTgt spid="269"/>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CustomShape 1"/>
          <p:cNvSpPr/>
          <p:nvPr/>
        </p:nvSpPr>
        <p:spPr>
          <a:xfrm>
            <a:off x="457200" y="205920"/>
            <a:ext cx="838116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200" spc="-1" strike="noStrike">
                <a:solidFill>
                  <a:srgbClr val="000000"/>
                </a:solidFill>
                <a:latin typeface="Trebuchet MS"/>
                <a:ea typeface="Trebuchet MS"/>
              </a:rPr>
              <a:t>Anonymity &amp; decentralization: in conflict</a:t>
            </a:r>
            <a:endParaRPr b="0" lang="en-US" sz="3200" spc="-1" strike="noStrike">
              <a:latin typeface="Arial"/>
            </a:endParaRPr>
          </a:p>
        </p:txBody>
      </p:sp>
      <p:sp>
        <p:nvSpPr>
          <p:cNvPr id="271"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marL="457200" indent="-266040">
              <a:lnSpc>
                <a:spcPct val="100000"/>
              </a:lnSpc>
            </a:pPr>
            <a:endParaRPr b="0" lang="en-US" sz="1800" spc="-1" strike="noStrike">
              <a:latin typeface="Arial"/>
            </a:endParaRPr>
          </a:p>
          <a:p>
            <a:pPr marL="457200" indent="-456480">
              <a:lnSpc>
                <a:spcPct val="100000"/>
              </a:lnSpc>
              <a:buClr>
                <a:srgbClr val="666666"/>
              </a:buClr>
              <a:buFont typeface="Arial"/>
              <a:buChar char="•"/>
            </a:pPr>
            <a:r>
              <a:rPr b="0" lang="en-US" sz="3000" spc="-1" strike="noStrike">
                <a:solidFill>
                  <a:srgbClr val="000000"/>
                </a:solidFill>
                <a:latin typeface="Trebuchet MS"/>
                <a:ea typeface="Trebuchet MS"/>
              </a:rPr>
              <a:t>Interactive protocols with bank are hard to decentralize</a:t>
            </a:r>
            <a:endParaRPr b="0" lang="en-US" sz="3000" spc="-1" strike="noStrike">
              <a:latin typeface="Arial"/>
            </a:endParaRPr>
          </a:p>
          <a:p>
            <a:pPr marL="457200" indent="-266040">
              <a:lnSpc>
                <a:spcPct val="100000"/>
              </a:lnSpc>
            </a:pPr>
            <a:endParaRPr b="0" lang="en-US" sz="3000" spc="-1" strike="noStrike">
              <a:latin typeface="Arial"/>
            </a:endParaRPr>
          </a:p>
          <a:p>
            <a:pPr marL="457200" indent="-456480">
              <a:lnSpc>
                <a:spcPct val="100000"/>
              </a:lnSpc>
              <a:buClr>
                <a:srgbClr val="666666"/>
              </a:buClr>
              <a:buFont typeface="Arial"/>
              <a:buChar char="•"/>
            </a:pPr>
            <a:r>
              <a:rPr b="0" lang="en-US" sz="3000" spc="-1" strike="noStrike">
                <a:solidFill>
                  <a:srgbClr val="000000"/>
                </a:solidFill>
                <a:latin typeface="Trebuchet MS"/>
                <a:ea typeface="Trebuchet MS"/>
              </a:rPr>
              <a:t>Decentralization often achieved via public traceability to enforce security </a:t>
            </a:r>
            <a:endParaRPr b="0" lang="en-US" sz="3000" spc="-1" strike="noStrike">
              <a:latin typeface="Arial"/>
            </a:endParaRPr>
          </a:p>
          <a:p>
            <a:pPr marL="457200" indent="-266040">
              <a:lnSpc>
                <a:spcPct val="100000"/>
              </a:lnSpc>
            </a:pPr>
            <a:endParaRPr b="0" lang="en-US" sz="3000" spc="-1" strike="noStrike">
              <a:latin typeface="Arial"/>
            </a:endParaRPr>
          </a:p>
        </p:txBody>
      </p:sp>
    </p:spTree>
  </p:cSld>
  <p:timing>
    <p:tnLst>
      <p:par>
        <p:cTn id="118" dur="indefinite" restart="never" nodeType="tmRoot">
          <p:childTnLst>
            <p:seq>
              <p:cTn id="119"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685800" y="1690560"/>
            <a:ext cx="7771680" cy="784080"/>
          </a:xfrm>
          <a:prstGeom prst="rect">
            <a:avLst/>
          </a:prstGeom>
          <a:noFill/>
          <a:ln>
            <a:noFill/>
          </a:ln>
        </p:spPr>
        <p:style>
          <a:lnRef idx="0"/>
          <a:fillRef idx="0"/>
          <a:effectRef idx="0"/>
          <a:fontRef idx="minor"/>
        </p:style>
        <p:txBody>
          <a:bodyPr lIns="90000" rIns="90000" tIns="91440" bIns="91440"/>
          <a:p>
            <a:pPr algn="ctr">
              <a:lnSpc>
                <a:spcPct val="100000"/>
              </a:lnSpc>
            </a:pPr>
            <a:r>
              <a:rPr b="0" lang="en-US" sz="3000" spc="-1" strike="noStrike">
                <a:solidFill>
                  <a:srgbClr val="000000"/>
                </a:solidFill>
                <a:latin typeface="Trebuchet MS"/>
                <a:ea typeface="Trebuchet MS"/>
              </a:rPr>
              <a:t>How to de-anonymize Bitcoin</a:t>
            </a:r>
            <a:endParaRPr b="0" lang="en-US" sz="3000" spc="-1" strike="noStrike">
              <a:latin typeface="Arial"/>
            </a:endParaRPr>
          </a:p>
        </p:txBody>
      </p:sp>
    </p:spTree>
  </p:cSld>
  <p:timing>
    <p:tnLst>
      <p:par>
        <p:cTn id="120" dur="indefinite" restart="never" nodeType="tmRoot">
          <p:childTnLst>
            <p:seq>
              <p:cTn id="121"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685800" y="1583280"/>
            <a:ext cx="7771680" cy="1159200"/>
          </a:xfrm>
          <a:prstGeom prst="rect">
            <a:avLst/>
          </a:prstGeom>
          <a:noFill/>
          <a:ln>
            <a:noFill/>
          </a:ln>
        </p:spPr>
        <p:style>
          <a:lnRef idx="0"/>
          <a:fillRef idx="0"/>
          <a:effectRef idx="0"/>
          <a:fontRef idx="minor"/>
        </p:style>
      </p:sp>
      <p:sp>
        <p:nvSpPr>
          <p:cNvPr id="212" name="CustomShape 2"/>
          <p:cNvSpPr/>
          <p:nvPr/>
        </p:nvSpPr>
        <p:spPr>
          <a:xfrm>
            <a:off x="457200" y="1203480"/>
            <a:ext cx="8228880" cy="2982600"/>
          </a:xfrm>
          <a:prstGeom prst="rect">
            <a:avLst/>
          </a:prstGeom>
          <a:noFill/>
          <a:ln>
            <a:noFill/>
          </a:ln>
        </p:spPr>
        <p:style>
          <a:lnRef idx="0"/>
          <a:fillRef idx="0"/>
          <a:effectRef idx="0"/>
          <a:fontRef idx="minor"/>
        </p:style>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73" name="Google Shape;168;p26" descr=""/>
          <p:cNvPicPr/>
          <p:nvPr/>
        </p:nvPicPr>
        <p:blipFill>
          <a:blip r:embed="rId1"/>
          <a:stretch/>
        </p:blipFill>
        <p:spPr>
          <a:xfrm>
            <a:off x="0" y="819000"/>
            <a:ext cx="8991000" cy="3272400"/>
          </a:xfrm>
          <a:prstGeom prst="rect">
            <a:avLst/>
          </a:prstGeom>
          <a:ln>
            <a:noFill/>
          </a:ln>
        </p:spPr>
      </p:pic>
    </p:spTree>
  </p:cSld>
  <p:timing>
    <p:tnLst>
      <p:par>
        <p:cTn id="122" dur="indefinite" restart="never" nodeType="tmRoot">
          <p:childTnLst>
            <p:seq>
              <p:cTn id="123"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74" name="Google Shape;173;p27" descr=""/>
          <p:cNvPicPr/>
          <p:nvPr/>
        </p:nvPicPr>
        <p:blipFill>
          <a:blip r:embed="rId1"/>
          <a:stretch/>
        </p:blipFill>
        <p:spPr>
          <a:xfrm>
            <a:off x="0" y="808560"/>
            <a:ext cx="8991000" cy="3351960"/>
          </a:xfrm>
          <a:prstGeom prst="rect">
            <a:avLst/>
          </a:prstGeom>
          <a:ln>
            <a:noFill/>
          </a:ln>
        </p:spPr>
      </p:pic>
    </p:spTree>
  </p:cSld>
  <p:timing>
    <p:tnLst>
      <p:par>
        <p:cTn id="124" dur="indefinite" restart="never" nodeType="tmRoot">
          <p:childTnLst>
            <p:seq>
              <p:cTn id="125"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Trivial to create new address</a:t>
            </a:r>
            <a:endParaRPr b="0" lang="en-US" sz="3600" spc="-1" strike="noStrike">
              <a:latin typeface="Arial"/>
            </a:endParaRPr>
          </a:p>
        </p:txBody>
      </p:sp>
      <p:sp>
        <p:nvSpPr>
          <p:cNvPr id="276"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Best practice: always receive at fresh address</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So, unlinkable?</a:t>
            </a:r>
            <a:endParaRPr b="0" lang="en-US" sz="3000" spc="-1" strike="noStrike">
              <a:latin typeface="Arial"/>
            </a:endParaRPr>
          </a:p>
        </p:txBody>
      </p:sp>
    </p:spTree>
  </p:cSld>
  <p:timing>
    <p:tnLst>
      <p:par>
        <p:cTn id="126" dur="indefinite" restart="never" nodeType="tmRoot">
          <p:childTnLst>
            <p:seq>
              <p:cTn id="127"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Alice buys a teapot at Big box store</a:t>
            </a:r>
            <a:endParaRPr b="0" lang="en-US" sz="3600" spc="-1" strike="noStrike">
              <a:latin typeface="Arial"/>
            </a:endParaRPr>
          </a:p>
        </p:txBody>
      </p:sp>
      <p:sp>
        <p:nvSpPr>
          <p:cNvPr id="278" name="CustomShape 2"/>
          <p:cNvSpPr/>
          <p:nvPr/>
        </p:nvSpPr>
        <p:spPr>
          <a:xfrm>
            <a:off x="1838520" y="1371600"/>
            <a:ext cx="761400" cy="761400"/>
          </a:xfrm>
          <a:prstGeom prst="roundRect">
            <a:avLst>
              <a:gd name="adj" fmla="val 16667"/>
            </a:avLst>
          </a:prstGeom>
          <a:gradFill>
            <a:gsLst>
              <a:gs pos="0">
                <a:srgbClr val="e9ffb5"/>
              </a:gs>
              <a:gs pos="35000">
                <a:srgbClr val="eeffcb"/>
              </a:gs>
              <a:gs pos="100000">
                <a:srgbClr val="f9ffeb"/>
              </a:gs>
            </a:gsLst>
            <a:lin ang="16200000"/>
          </a:gradFill>
          <a:ln w="9360">
            <a:solidFill>
              <a:srgbClr val="89aa3d"/>
            </a:solidFill>
            <a:round/>
          </a:ln>
        </p:spPr>
        <p:style>
          <a:lnRef idx="0"/>
          <a:fillRef idx="0"/>
          <a:effectRef idx="0"/>
          <a:fontRef idx="minor"/>
        </p:style>
        <p:txBody>
          <a:bodyPr lIns="90000" rIns="90000" tIns="45000" bIns="45000" anchor="ctr"/>
          <a:p>
            <a:pPr algn="ctr">
              <a:lnSpc>
                <a:spcPct val="100000"/>
              </a:lnSpc>
            </a:pPr>
            <a:r>
              <a:rPr b="0" lang="en-US" sz="3200" spc="-1" strike="noStrike">
                <a:solidFill>
                  <a:srgbClr val="000000"/>
                </a:solidFill>
                <a:latin typeface="Trebuchet MS"/>
                <a:ea typeface="Trebuchet MS"/>
              </a:rPr>
              <a:t>5</a:t>
            </a:r>
            <a:endParaRPr b="0" lang="en-US" sz="3200" spc="-1" strike="noStrike">
              <a:latin typeface="Arial"/>
            </a:endParaRPr>
          </a:p>
        </p:txBody>
      </p:sp>
      <p:sp>
        <p:nvSpPr>
          <p:cNvPr id="279" name="CustomShape 3"/>
          <p:cNvSpPr/>
          <p:nvPr/>
        </p:nvSpPr>
        <p:spPr>
          <a:xfrm>
            <a:off x="1838520" y="2714040"/>
            <a:ext cx="761400" cy="761400"/>
          </a:xfrm>
          <a:prstGeom prst="roundRect">
            <a:avLst>
              <a:gd name="adj" fmla="val 16667"/>
            </a:avLst>
          </a:prstGeom>
          <a:gradFill>
            <a:gsLst>
              <a:gs pos="0">
                <a:srgbClr val="e9ffb5"/>
              </a:gs>
              <a:gs pos="35000">
                <a:srgbClr val="eeffcb"/>
              </a:gs>
              <a:gs pos="100000">
                <a:srgbClr val="f9ffeb"/>
              </a:gs>
            </a:gsLst>
            <a:lin ang="16200000"/>
          </a:gradFill>
          <a:ln w="9360">
            <a:solidFill>
              <a:srgbClr val="89aa3d"/>
            </a:solidFill>
            <a:round/>
          </a:ln>
        </p:spPr>
        <p:style>
          <a:lnRef idx="0"/>
          <a:fillRef idx="0"/>
          <a:effectRef idx="0"/>
          <a:fontRef idx="minor"/>
        </p:style>
        <p:txBody>
          <a:bodyPr lIns="90000" rIns="90000" tIns="45000" bIns="45000" anchor="ctr"/>
          <a:p>
            <a:pPr algn="ctr">
              <a:lnSpc>
                <a:spcPct val="100000"/>
              </a:lnSpc>
            </a:pPr>
            <a:r>
              <a:rPr b="0" lang="en-US" sz="3200" spc="-1" strike="noStrike">
                <a:solidFill>
                  <a:srgbClr val="000000"/>
                </a:solidFill>
                <a:latin typeface="Trebuchet MS"/>
                <a:ea typeface="Trebuchet MS"/>
              </a:rPr>
              <a:t>3</a:t>
            </a:r>
            <a:endParaRPr b="0" lang="en-US" sz="3200" spc="-1" strike="noStrike">
              <a:latin typeface="Arial"/>
            </a:endParaRPr>
          </a:p>
        </p:txBody>
      </p:sp>
      <p:sp>
        <p:nvSpPr>
          <p:cNvPr id="280" name="CustomShape 4"/>
          <p:cNvSpPr/>
          <p:nvPr/>
        </p:nvSpPr>
        <p:spPr>
          <a:xfrm>
            <a:off x="1838520" y="4038480"/>
            <a:ext cx="761400" cy="761400"/>
          </a:xfrm>
          <a:prstGeom prst="roundRect">
            <a:avLst>
              <a:gd name="adj" fmla="val 16667"/>
            </a:avLst>
          </a:prstGeom>
          <a:gradFill>
            <a:gsLst>
              <a:gs pos="0">
                <a:srgbClr val="e9ffb5"/>
              </a:gs>
              <a:gs pos="35000">
                <a:srgbClr val="eeffcb"/>
              </a:gs>
              <a:gs pos="100000">
                <a:srgbClr val="f9ffeb"/>
              </a:gs>
            </a:gsLst>
            <a:lin ang="16200000"/>
          </a:gradFill>
          <a:ln w="9360">
            <a:solidFill>
              <a:srgbClr val="89aa3d"/>
            </a:solidFill>
            <a:round/>
          </a:ln>
        </p:spPr>
        <p:style>
          <a:lnRef idx="0"/>
          <a:fillRef idx="0"/>
          <a:effectRef idx="0"/>
          <a:fontRef idx="minor"/>
        </p:style>
        <p:txBody>
          <a:bodyPr lIns="90000" rIns="90000" tIns="45000" bIns="45000" anchor="ctr"/>
          <a:p>
            <a:pPr algn="ctr">
              <a:lnSpc>
                <a:spcPct val="100000"/>
              </a:lnSpc>
            </a:pPr>
            <a:r>
              <a:rPr b="0" lang="en-US" sz="3200" spc="-1" strike="noStrike">
                <a:solidFill>
                  <a:srgbClr val="000000"/>
                </a:solidFill>
                <a:latin typeface="Trebuchet MS"/>
                <a:ea typeface="Trebuchet MS"/>
              </a:rPr>
              <a:t>6</a:t>
            </a:r>
            <a:endParaRPr b="0" lang="en-US" sz="3200" spc="-1" strike="noStrike">
              <a:latin typeface="Arial"/>
            </a:endParaRPr>
          </a:p>
        </p:txBody>
      </p:sp>
      <p:sp>
        <p:nvSpPr>
          <p:cNvPr id="281" name="CustomShape 5"/>
          <p:cNvSpPr/>
          <p:nvPr/>
        </p:nvSpPr>
        <p:spPr>
          <a:xfrm>
            <a:off x="5061240" y="2714040"/>
            <a:ext cx="761400" cy="761400"/>
          </a:xfrm>
          <a:prstGeom prst="roundRect">
            <a:avLst>
              <a:gd name="adj" fmla="val 16667"/>
            </a:avLst>
          </a:prstGeom>
          <a:gradFill>
            <a:gsLst>
              <a:gs pos="0">
                <a:srgbClr val="ffe8bf"/>
              </a:gs>
              <a:gs pos="35000">
                <a:srgbClr val="ffefd2"/>
              </a:gs>
              <a:gs pos="100000">
                <a:srgbClr val="fff8ef"/>
              </a:gs>
            </a:gsLst>
            <a:lin ang="16200000"/>
          </a:gradFill>
          <a:ln w="9360">
            <a:solidFill>
              <a:srgbClr val="d79d34"/>
            </a:solidFill>
            <a:round/>
          </a:ln>
        </p:spPr>
        <p:style>
          <a:lnRef idx="0"/>
          <a:fillRef idx="0"/>
          <a:effectRef idx="0"/>
          <a:fontRef idx="minor"/>
        </p:style>
      </p:sp>
      <p:sp>
        <p:nvSpPr>
          <p:cNvPr id="282" name="CustomShape 6"/>
          <p:cNvSpPr/>
          <p:nvPr/>
        </p:nvSpPr>
        <p:spPr>
          <a:xfrm>
            <a:off x="5242680" y="2118240"/>
            <a:ext cx="398880" cy="583920"/>
          </a:xfrm>
          <a:prstGeom prst="rect">
            <a:avLst/>
          </a:prstGeom>
          <a:noFill/>
          <a:ln>
            <a:noFill/>
          </a:ln>
        </p:spPr>
        <p:style>
          <a:lnRef idx="0"/>
          <a:fillRef idx="0"/>
          <a:effectRef idx="0"/>
          <a:fontRef idx="minor"/>
        </p:style>
        <p:txBody>
          <a:bodyPr lIns="90000" rIns="90000" tIns="45000" bIns="45000"/>
          <a:p>
            <a:pPr>
              <a:lnSpc>
                <a:spcPct val="100000"/>
              </a:lnSpc>
            </a:pPr>
            <a:r>
              <a:rPr b="0" lang="en-US" sz="3200" spc="-1" strike="noStrike">
                <a:solidFill>
                  <a:srgbClr val="000000"/>
                </a:solidFill>
                <a:latin typeface="Trebuchet MS"/>
                <a:ea typeface="Trebuchet MS"/>
              </a:rPr>
              <a:t>8</a:t>
            </a:r>
            <a:endParaRPr b="0" lang="en-US" sz="3200" spc="-1" strike="noStrike">
              <a:latin typeface="Arial"/>
            </a:endParaRPr>
          </a:p>
        </p:txBody>
      </p:sp>
      <p:sp>
        <p:nvSpPr>
          <p:cNvPr id="283" name="CustomShape 7"/>
          <p:cNvSpPr/>
          <p:nvPr/>
        </p:nvSpPr>
        <p:spPr>
          <a:xfrm>
            <a:off x="3124080" y="3333600"/>
            <a:ext cx="1349280" cy="64548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Trebuchet MS"/>
                <a:ea typeface="Trebuchet MS"/>
              </a:rPr>
              <a:t>Single </a:t>
            </a:r>
            <a:endParaRPr b="0" lang="en-US" sz="1800" spc="-1" strike="noStrike">
              <a:latin typeface="Arial"/>
            </a:endParaRPr>
          </a:p>
          <a:p>
            <a:pPr algn="ctr">
              <a:lnSpc>
                <a:spcPct val="100000"/>
              </a:lnSpc>
            </a:pPr>
            <a:r>
              <a:rPr b="0" lang="en-US" sz="1800" spc="-1" strike="noStrike">
                <a:solidFill>
                  <a:srgbClr val="000000"/>
                </a:solidFill>
                <a:latin typeface="Trebuchet MS"/>
                <a:ea typeface="Trebuchet MS"/>
              </a:rPr>
              <a:t>transaction</a:t>
            </a:r>
            <a:endParaRPr b="0" lang="en-US" sz="1800" spc="-1" strike="noStrike">
              <a:latin typeface="Arial"/>
            </a:endParaRPr>
          </a:p>
        </p:txBody>
      </p:sp>
      <p:pic>
        <p:nvPicPr>
          <p:cNvPr id="284" name="Google Shape;191;p29" descr=""/>
          <p:cNvPicPr/>
          <p:nvPr/>
        </p:nvPicPr>
        <p:blipFill>
          <a:blip r:embed="rId1"/>
          <a:stretch/>
        </p:blipFill>
        <p:spPr>
          <a:xfrm>
            <a:off x="6109560" y="1602360"/>
            <a:ext cx="2573280" cy="1980360"/>
          </a:xfrm>
          <a:prstGeom prst="rect">
            <a:avLst/>
          </a:prstGeom>
          <a:ln>
            <a:noFill/>
          </a:ln>
        </p:spPr>
      </p:pic>
      <p:sp>
        <p:nvSpPr>
          <p:cNvPr id="285" name="CustomShape 8"/>
          <p:cNvSpPr/>
          <p:nvPr/>
        </p:nvSpPr>
        <p:spPr>
          <a:xfrm>
            <a:off x="2600640" y="3095280"/>
            <a:ext cx="1056600" cy="36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sp>
        <p:nvSpPr>
          <p:cNvPr id="286" name="CustomShape 9"/>
          <p:cNvSpPr/>
          <p:nvPr/>
        </p:nvSpPr>
        <p:spPr>
          <a:xfrm>
            <a:off x="2600640" y="1752480"/>
            <a:ext cx="1056600" cy="96084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pic>
        <p:nvPicPr>
          <p:cNvPr id="287" name="Google Shape;194;p29" descr=""/>
          <p:cNvPicPr/>
          <p:nvPr/>
        </p:nvPicPr>
        <p:blipFill>
          <a:blip r:embed="rId2"/>
          <a:stretch/>
        </p:blipFill>
        <p:spPr>
          <a:xfrm>
            <a:off x="609840" y="2498760"/>
            <a:ext cx="980640" cy="1063080"/>
          </a:xfrm>
          <a:prstGeom prst="rect">
            <a:avLst/>
          </a:prstGeom>
          <a:ln>
            <a:noFill/>
          </a:ln>
        </p:spPr>
      </p:pic>
      <p:pic>
        <p:nvPicPr>
          <p:cNvPr id="288" name="Google Shape;195;p29" descr=""/>
          <p:cNvPicPr/>
          <p:nvPr/>
        </p:nvPicPr>
        <p:blipFill>
          <a:blip r:embed="rId3"/>
          <a:stretch/>
        </p:blipFill>
        <p:spPr>
          <a:xfrm>
            <a:off x="4887360" y="1333800"/>
            <a:ext cx="1109520" cy="783720"/>
          </a:xfrm>
          <a:prstGeom prst="rect">
            <a:avLst/>
          </a:prstGeom>
          <a:ln>
            <a:noFill/>
          </a:ln>
        </p:spPr>
      </p:pic>
      <p:sp>
        <p:nvSpPr>
          <p:cNvPr id="289" name="CustomShape 10"/>
          <p:cNvSpPr/>
          <p:nvPr/>
        </p:nvSpPr>
        <p:spPr>
          <a:xfrm>
            <a:off x="3505320" y="2495520"/>
            <a:ext cx="608760" cy="740160"/>
          </a:xfrm>
          <a:prstGeom prst="rect">
            <a:avLst/>
          </a:prstGeom>
          <a:noFill/>
          <a:ln w="25560">
            <a:solidFill>
              <a:srgbClr val="a3a3a3"/>
            </a:solidFill>
            <a:round/>
          </a:ln>
        </p:spPr>
        <p:style>
          <a:lnRef idx="0"/>
          <a:fillRef idx="0"/>
          <a:effectRef idx="0"/>
          <a:fontRef idx="minor"/>
        </p:style>
      </p:sp>
      <p:sp>
        <p:nvSpPr>
          <p:cNvPr id="290" name="CustomShape 11"/>
          <p:cNvSpPr/>
          <p:nvPr/>
        </p:nvSpPr>
        <p:spPr>
          <a:xfrm>
            <a:off x="4004280" y="3099960"/>
            <a:ext cx="1056240" cy="36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spTree>
  </p:cSld>
  <p:timing>
    <p:tnLst>
      <p:par>
        <p:cTn id="128" dur="indefinite" restart="never" nodeType="tmRoot">
          <p:childTnLst>
            <p:seq>
              <p:cTn id="129" dur="indefinite" nodeType="mainSeq">
                <p:childTnLst>
                  <p:par>
                    <p:cTn id="130" fill="hold">
                      <p:stCondLst>
                        <p:cond delay="indefinite"/>
                      </p:stCondLst>
                      <p:childTnLst>
                        <p:par>
                          <p:cTn id="131" fill="hold">
                            <p:stCondLst>
                              <p:cond delay="0"/>
                            </p:stCondLst>
                            <p:childTnLst>
                              <p:par>
                                <p:cTn id="132" nodeType="clickEffect" fill="hold" presetClass="entr" presetID="10">
                                  <p:stCondLst>
                                    <p:cond delay="0"/>
                                  </p:stCondLst>
                                  <p:childTnLst>
                                    <p:set>
                                      <p:cBhvr>
                                        <p:cTn id="133" dur="1" fill="hold">
                                          <p:stCondLst>
                                            <p:cond delay="0"/>
                                          </p:stCondLst>
                                        </p:cTn>
                                        <p:tgtEl>
                                          <p:spTgt spid="283"/>
                                        </p:tgtEl>
                                        <p:attrNameLst>
                                          <p:attrName>style.visibility</p:attrName>
                                        </p:attrNameLst>
                                      </p:cBhvr>
                                      <p:to>
                                        <p:strVal val="visible"/>
                                      </p:to>
                                    </p:set>
                                    <p:animEffect filter="fade" transition="in">
                                      <p:cBhvr additive="repl">
                                        <p:cTn id="134" dur="500"/>
                                        <p:tgtEl>
                                          <p:spTgt spid="283"/>
                                        </p:tgtEl>
                                      </p:cBhvr>
                                    </p:animEffect>
                                  </p:childTnLst>
                                </p:cTn>
                              </p:par>
                              <p:par>
                                <p:cTn id="135" nodeType="withEffect" fill="hold" presetClass="entr" presetID="10">
                                  <p:stCondLst>
                                    <p:cond delay="0"/>
                                  </p:stCondLst>
                                  <p:childTnLst>
                                    <p:set>
                                      <p:cBhvr>
                                        <p:cTn id="136" dur="1" fill="hold">
                                          <p:stCondLst>
                                            <p:cond delay="0"/>
                                          </p:stCondLst>
                                        </p:cTn>
                                        <p:tgtEl>
                                          <p:spTgt spid="286"/>
                                        </p:tgtEl>
                                        <p:attrNameLst>
                                          <p:attrName>style.visibility</p:attrName>
                                        </p:attrNameLst>
                                      </p:cBhvr>
                                      <p:to>
                                        <p:strVal val="visible"/>
                                      </p:to>
                                    </p:set>
                                    <p:animEffect filter="fade" transition="in">
                                      <p:cBhvr additive="repl">
                                        <p:cTn id="137" dur="500"/>
                                        <p:tgtEl>
                                          <p:spTgt spid="286"/>
                                        </p:tgtEl>
                                      </p:cBhvr>
                                    </p:animEffect>
                                  </p:childTnLst>
                                </p:cTn>
                              </p:par>
                              <p:par>
                                <p:cTn id="138" nodeType="withEffect" fill="hold" presetClass="entr" presetID="10">
                                  <p:stCondLst>
                                    <p:cond delay="0"/>
                                  </p:stCondLst>
                                  <p:childTnLst>
                                    <p:set>
                                      <p:cBhvr>
                                        <p:cTn id="139" dur="1" fill="hold">
                                          <p:stCondLst>
                                            <p:cond delay="0"/>
                                          </p:stCondLst>
                                        </p:cTn>
                                        <p:tgtEl>
                                          <p:spTgt spid="285"/>
                                        </p:tgtEl>
                                        <p:attrNameLst>
                                          <p:attrName>style.visibility</p:attrName>
                                        </p:attrNameLst>
                                      </p:cBhvr>
                                      <p:to>
                                        <p:strVal val="visible"/>
                                      </p:to>
                                    </p:set>
                                    <p:animEffect filter="fade" transition="in">
                                      <p:cBhvr additive="repl">
                                        <p:cTn id="140" dur="500"/>
                                        <p:tgtEl>
                                          <p:spTgt spid="285"/>
                                        </p:tgtEl>
                                      </p:cBhvr>
                                    </p:animEffect>
                                  </p:childTnLst>
                                </p:cTn>
                              </p:par>
                              <p:par>
                                <p:cTn id="141" nodeType="withEffect" fill="hold" presetClass="entr" presetID="10">
                                  <p:stCondLst>
                                    <p:cond delay="0"/>
                                  </p:stCondLst>
                                  <p:childTnLst>
                                    <p:set>
                                      <p:cBhvr>
                                        <p:cTn id="142" dur="1" fill="hold">
                                          <p:stCondLst>
                                            <p:cond delay="0"/>
                                          </p:stCondLst>
                                        </p:cTn>
                                        <p:tgtEl>
                                          <p:spTgt spid="289"/>
                                        </p:tgtEl>
                                        <p:attrNameLst>
                                          <p:attrName>style.visibility</p:attrName>
                                        </p:attrNameLst>
                                      </p:cBhvr>
                                      <p:to>
                                        <p:strVal val="visible"/>
                                      </p:to>
                                    </p:set>
                                    <p:animEffect filter="fade" transition="in">
                                      <p:cBhvr additive="repl">
                                        <p:cTn id="143" dur="500"/>
                                        <p:tgtEl>
                                          <p:spTgt spid="289"/>
                                        </p:tgtEl>
                                      </p:cBhvr>
                                    </p:animEffect>
                                  </p:childTnLst>
                                </p:cTn>
                              </p:par>
                              <p:par>
                                <p:cTn id="144" nodeType="withEffect" fill="hold" presetClass="entr" presetID="10">
                                  <p:stCondLst>
                                    <p:cond delay="0"/>
                                  </p:stCondLst>
                                  <p:childTnLst>
                                    <p:set>
                                      <p:cBhvr>
                                        <p:cTn id="145" dur="1" fill="hold">
                                          <p:stCondLst>
                                            <p:cond delay="0"/>
                                          </p:stCondLst>
                                        </p:cTn>
                                        <p:tgtEl>
                                          <p:spTgt spid="290"/>
                                        </p:tgtEl>
                                        <p:attrNameLst>
                                          <p:attrName>style.visibility</p:attrName>
                                        </p:attrNameLst>
                                      </p:cBhvr>
                                      <p:to>
                                        <p:strVal val="visible"/>
                                      </p:to>
                                    </p:set>
                                    <p:animEffect filter="fade" transition="in">
                                      <p:cBhvr additive="repl">
                                        <p:cTn id="146" dur="500"/>
                                        <p:tgtEl>
                                          <p:spTgt spid="290"/>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Linking addresses</a:t>
            </a:r>
            <a:endParaRPr b="0" lang="en-US" sz="3600" spc="-1" strike="noStrike">
              <a:latin typeface="Arial"/>
            </a:endParaRPr>
          </a:p>
        </p:txBody>
      </p:sp>
      <p:sp>
        <p:nvSpPr>
          <p:cNvPr id="292" name="CustomShape 2"/>
          <p:cNvSpPr/>
          <p:nvPr/>
        </p:nvSpPr>
        <p:spPr>
          <a:xfrm>
            <a:off x="457200" y="1200240"/>
            <a:ext cx="3656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800" spc="-1" strike="noStrike" u="sng">
                <a:solidFill>
                  <a:srgbClr val="000000"/>
                </a:solidFill>
                <a:uFillTx/>
                <a:latin typeface="Trebuchet MS"/>
                <a:ea typeface="Trebuchet MS"/>
              </a:rPr>
              <a:t>Shared spending</a:t>
            </a:r>
            <a:r>
              <a:rPr b="0" lang="en-US" sz="2800" spc="-1" strike="noStrike">
                <a:solidFill>
                  <a:srgbClr val="000000"/>
                </a:solidFill>
                <a:latin typeface="Trebuchet MS"/>
                <a:ea typeface="Trebuchet MS"/>
              </a:rPr>
              <a:t> is evidence of joint control</a:t>
            </a:r>
            <a:endParaRPr b="0" lang="en-US" sz="2800" spc="-1" strike="noStrike">
              <a:latin typeface="Arial"/>
            </a:endParaRPr>
          </a:p>
          <a:p>
            <a:pPr>
              <a:lnSpc>
                <a:spcPct val="100000"/>
              </a:lnSpc>
            </a:pPr>
            <a:endParaRPr b="0" lang="en-US" sz="2800" spc="-1" strike="noStrike">
              <a:latin typeface="Arial"/>
            </a:endParaRPr>
          </a:p>
        </p:txBody>
      </p:sp>
      <p:sp>
        <p:nvSpPr>
          <p:cNvPr id="293" name="CustomShape 3"/>
          <p:cNvSpPr/>
          <p:nvPr/>
        </p:nvSpPr>
        <p:spPr>
          <a:xfrm>
            <a:off x="457200" y="3039120"/>
            <a:ext cx="6323760" cy="522360"/>
          </a:xfrm>
          <a:prstGeom prst="rect">
            <a:avLst/>
          </a:prstGeom>
          <a:noFill/>
          <a:ln>
            <a:noFill/>
          </a:ln>
        </p:spPr>
        <p:style>
          <a:lnRef idx="0"/>
          <a:fillRef idx="0"/>
          <a:effectRef idx="0"/>
          <a:fontRef idx="minor"/>
        </p:style>
        <p:txBody>
          <a:bodyPr lIns="90000" rIns="90000" tIns="45000" bIns="45000"/>
          <a:p>
            <a:pPr>
              <a:lnSpc>
                <a:spcPct val="100000"/>
              </a:lnSpc>
            </a:pPr>
            <a:r>
              <a:rPr b="0" lang="en-US" sz="2800" spc="-1" strike="noStrike">
                <a:solidFill>
                  <a:srgbClr val="000000"/>
                </a:solidFill>
                <a:latin typeface="Trebuchet MS"/>
                <a:ea typeface="Trebuchet MS"/>
              </a:rPr>
              <a:t>Addresses can be linked </a:t>
            </a:r>
            <a:r>
              <a:rPr b="0" lang="en-US" sz="2800" spc="-1" strike="noStrike" u="sng">
                <a:solidFill>
                  <a:srgbClr val="000000"/>
                </a:solidFill>
                <a:uFillTx/>
                <a:latin typeface="Trebuchet MS"/>
                <a:ea typeface="Trebuchet MS"/>
              </a:rPr>
              <a:t>transitively</a:t>
            </a:r>
            <a:endParaRPr b="0" lang="en-US" sz="2800" spc="-1" strike="noStrike">
              <a:latin typeface="Arial"/>
            </a:endParaRPr>
          </a:p>
        </p:txBody>
      </p:sp>
      <p:pic>
        <p:nvPicPr>
          <p:cNvPr id="294" name="Google Shape;205;p30" descr=""/>
          <p:cNvPicPr/>
          <p:nvPr/>
        </p:nvPicPr>
        <p:blipFill>
          <a:blip r:embed="rId1"/>
          <a:stretch/>
        </p:blipFill>
        <p:spPr>
          <a:xfrm>
            <a:off x="3581280" y="1251000"/>
            <a:ext cx="4494960" cy="1548720"/>
          </a:xfrm>
          <a:prstGeom prst="rect">
            <a:avLst/>
          </a:prstGeom>
          <a:ln>
            <a:noFill/>
          </a:ln>
        </p:spPr>
      </p:pic>
    </p:spTree>
  </p:cSld>
  <p:timing>
    <p:tnLst>
      <p:par>
        <p:cTn id="147" dur="indefinite" restart="never" nodeType="tmRoot">
          <p:childTnLst>
            <p:seq>
              <p:cTn id="148"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Clustering of addresses</a:t>
            </a:r>
            <a:endParaRPr b="0" lang="en-US" sz="3600" spc="-1" strike="noStrike">
              <a:latin typeface="Arial"/>
            </a:endParaRPr>
          </a:p>
        </p:txBody>
      </p:sp>
      <p:sp>
        <p:nvSpPr>
          <p:cNvPr id="296" name="CustomShape 2"/>
          <p:cNvSpPr/>
          <p:nvPr/>
        </p:nvSpPr>
        <p:spPr>
          <a:xfrm>
            <a:off x="4845240" y="1200240"/>
            <a:ext cx="3840840" cy="3724920"/>
          </a:xfrm>
          <a:prstGeom prst="rect">
            <a:avLst/>
          </a:prstGeom>
          <a:noFill/>
          <a:ln>
            <a:noFill/>
          </a:ln>
        </p:spPr>
        <p:style>
          <a:lnRef idx="0"/>
          <a:fillRef idx="0"/>
          <a:effectRef idx="0"/>
          <a:fontRef idx="minor"/>
        </p:style>
        <p:txBody>
          <a:bodyPr lIns="90000" rIns="90000" tIns="91440" bIns="91440"/>
          <a:p>
            <a:pPr>
              <a:lnSpc>
                <a:spcPct val="100000"/>
              </a:lnSpc>
            </a:pPr>
            <a:r>
              <a:rPr b="0" i="1" lang="en-US" sz="2400" spc="-1" strike="noStrike">
                <a:solidFill>
                  <a:srgbClr val="000000"/>
                </a:solidFill>
                <a:latin typeface="Trebuchet MS"/>
                <a:ea typeface="Trebuchet MS"/>
              </a:rPr>
              <a:t>An Analysis of Anonymity in the Bitcoin System</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F. Reid and M. Harrigan</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PASSAT 2011</a:t>
            </a:r>
            <a:endParaRPr b="0" lang="en-US" sz="2400" spc="-1" strike="noStrike">
              <a:latin typeface="Arial"/>
            </a:endParaRPr>
          </a:p>
          <a:p>
            <a:pPr>
              <a:lnSpc>
                <a:spcPct val="100000"/>
              </a:lnSpc>
            </a:pPr>
            <a:endParaRPr b="0" lang="en-US" sz="2400" spc="-1" strike="noStrike">
              <a:latin typeface="Arial"/>
            </a:endParaRPr>
          </a:p>
        </p:txBody>
      </p:sp>
      <p:pic>
        <p:nvPicPr>
          <p:cNvPr id="297" name="Google Shape;212;p31" descr=""/>
          <p:cNvPicPr/>
          <p:nvPr/>
        </p:nvPicPr>
        <p:blipFill>
          <a:blip r:embed="rId1"/>
          <a:stretch/>
        </p:blipFill>
        <p:spPr>
          <a:xfrm>
            <a:off x="336240" y="1200240"/>
            <a:ext cx="4387320" cy="3733200"/>
          </a:xfrm>
          <a:prstGeom prst="rect">
            <a:avLst/>
          </a:prstGeom>
          <a:ln>
            <a:noFill/>
          </a:ln>
        </p:spPr>
      </p:pic>
    </p:spTree>
  </p:cSld>
  <p:timing>
    <p:tnLst>
      <p:par>
        <p:cTn id="149" dur="indefinite" restart="never" nodeType="tmRoot">
          <p:childTnLst>
            <p:seq>
              <p:cTn id="150"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Change addresses</a:t>
            </a:r>
            <a:endParaRPr b="0" lang="en-US" sz="3600" spc="-1" strike="noStrike">
              <a:latin typeface="Arial"/>
            </a:endParaRPr>
          </a:p>
        </p:txBody>
      </p:sp>
      <p:sp>
        <p:nvSpPr>
          <p:cNvPr id="299" name="CustomShape 2"/>
          <p:cNvSpPr/>
          <p:nvPr/>
        </p:nvSpPr>
        <p:spPr>
          <a:xfrm>
            <a:off x="1838520" y="1371600"/>
            <a:ext cx="761400" cy="761400"/>
          </a:xfrm>
          <a:prstGeom prst="roundRect">
            <a:avLst>
              <a:gd name="adj" fmla="val 16667"/>
            </a:avLst>
          </a:prstGeom>
          <a:gradFill>
            <a:gsLst>
              <a:gs pos="0">
                <a:srgbClr val="e9ffb5"/>
              </a:gs>
              <a:gs pos="35000">
                <a:srgbClr val="eeffcb"/>
              </a:gs>
              <a:gs pos="100000">
                <a:srgbClr val="f9ffeb"/>
              </a:gs>
            </a:gsLst>
            <a:lin ang="16200000"/>
          </a:gradFill>
          <a:ln w="9360">
            <a:solidFill>
              <a:srgbClr val="89aa3d"/>
            </a:solidFill>
            <a:round/>
          </a:ln>
        </p:spPr>
        <p:style>
          <a:lnRef idx="0"/>
          <a:fillRef idx="0"/>
          <a:effectRef idx="0"/>
          <a:fontRef idx="minor"/>
        </p:style>
        <p:txBody>
          <a:bodyPr lIns="90000" rIns="90000" tIns="45000" bIns="45000" anchor="ctr"/>
          <a:p>
            <a:pPr algn="ctr">
              <a:lnSpc>
                <a:spcPct val="100000"/>
              </a:lnSpc>
            </a:pPr>
            <a:r>
              <a:rPr b="0" lang="en-US" sz="3200" spc="-1" strike="noStrike">
                <a:solidFill>
                  <a:srgbClr val="000000"/>
                </a:solidFill>
                <a:latin typeface="Trebuchet MS"/>
                <a:ea typeface="Trebuchet MS"/>
              </a:rPr>
              <a:t>5</a:t>
            </a:r>
            <a:endParaRPr b="0" lang="en-US" sz="3200" spc="-1" strike="noStrike">
              <a:latin typeface="Arial"/>
            </a:endParaRPr>
          </a:p>
        </p:txBody>
      </p:sp>
      <p:sp>
        <p:nvSpPr>
          <p:cNvPr id="300" name="CustomShape 3"/>
          <p:cNvSpPr/>
          <p:nvPr/>
        </p:nvSpPr>
        <p:spPr>
          <a:xfrm>
            <a:off x="1838520" y="2714040"/>
            <a:ext cx="761400" cy="761400"/>
          </a:xfrm>
          <a:prstGeom prst="roundRect">
            <a:avLst>
              <a:gd name="adj" fmla="val 16667"/>
            </a:avLst>
          </a:prstGeom>
          <a:gradFill>
            <a:gsLst>
              <a:gs pos="0">
                <a:srgbClr val="e9ffb5"/>
              </a:gs>
              <a:gs pos="35000">
                <a:srgbClr val="eeffcb"/>
              </a:gs>
              <a:gs pos="100000">
                <a:srgbClr val="f9ffeb"/>
              </a:gs>
            </a:gsLst>
            <a:lin ang="16200000"/>
          </a:gradFill>
          <a:ln w="9360">
            <a:solidFill>
              <a:srgbClr val="89aa3d"/>
            </a:solidFill>
            <a:round/>
          </a:ln>
        </p:spPr>
        <p:style>
          <a:lnRef idx="0"/>
          <a:fillRef idx="0"/>
          <a:effectRef idx="0"/>
          <a:fontRef idx="minor"/>
        </p:style>
        <p:txBody>
          <a:bodyPr lIns="90000" rIns="90000" tIns="45000" bIns="45000" anchor="ctr"/>
          <a:p>
            <a:pPr algn="ctr">
              <a:lnSpc>
                <a:spcPct val="100000"/>
              </a:lnSpc>
            </a:pPr>
            <a:r>
              <a:rPr b="0" lang="en-US" sz="3200" spc="-1" strike="noStrike">
                <a:solidFill>
                  <a:srgbClr val="000000"/>
                </a:solidFill>
                <a:latin typeface="Trebuchet MS"/>
                <a:ea typeface="Trebuchet MS"/>
              </a:rPr>
              <a:t>3</a:t>
            </a:r>
            <a:endParaRPr b="0" lang="en-US" sz="3200" spc="-1" strike="noStrike">
              <a:latin typeface="Arial"/>
            </a:endParaRPr>
          </a:p>
        </p:txBody>
      </p:sp>
      <p:sp>
        <p:nvSpPr>
          <p:cNvPr id="301" name="CustomShape 4"/>
          <p:cNvSpPr/>
          <p:nvPr/>
        </p:nvSpPr>
        <p:spPr>
          <a:xfrm>
            <a:off x="1838520" y="4038480"/>
            <a:ext cx="761400" cy="761400"/>
          </a:xfrm>
          <a:prstGeom prst="roundRect">
            <a:avLst>
              <a:gd name="adj" fmla="val 16667"/>
            </a:avLst>
          </a:prstGeom>
          <a:gradFill>
            <a:gsLst>
              <a:gs pos="0">
                <a:srgbClr val="e9ffb5"/>
              </a:gs>
              <a:gs pos="35000">
                <a:srgbClr val="eeffcb"/>
              </a:gs>
              <a:gs pos="100000">
                <a:srgbClr val="f9ffeb"/>
              </a:gs>
            </a:gsLst>
            <a:lin ang="16200000"/>
          </a:gradFill>
          <a:ln w="9360">
            <a:solidFill>
              <a:srgbClr val="89aa3d"/>
            </a:solidFill>
            <a:round/>
          </a:ln>
        </p:spPr>
        <p:style>
          <a:lnRef idx="0"/>
          <a:fillRef idx="0"/>
          <a:effectRef idx="0"/>
          <a:fontRef idx="minor"/>
        </p:style>
        <p:txBody>
          <a:bodyPr lIns="90000" rIns="90000" tIns="45000" bIns="45000" anchor="ctr"/>
          <a:p>
            <a:pPr algn="ctr">
              <a:lnSpc>
                <a:spcPct val="100000"/>
              </a:lnSpc>
            </a:pPr>
            <a:r>
              <a:rPr b="0" lang="en-US" sz="3200" spc="-1" strike="noStrike">
                <a:solidFill>
                  <a:srgbClr val="000000"/>
                </a:solidFill>
                <a:latin typeface="Trebuchet MS"/>
                <a:ea typeface="Trebuchet MS"/>
              </a:rPr>
              <a:t>6</a:t>
            </a:r>
            <a:endParaRPr b="0" lang="en-US" sz="3200" spc="-1" strike="noStrike">
              <a:latin typeface="Arial"/>
            </a:endParaRPr>
          </a:p>
        </p:txBody>
      </p:sp>
      <p:sp>
        <p:nvSpPr>
          <p:cNvPr id="302" name="CustomShape 5"/>
          <p:cNvSpPr/>
          <p:nvPr/>
        </p:nvSpPr>
        <p:spPr>
          <a:xfrm>
            <a:off x="5061240" y="2714040"/>
            <a:ext cx="761400" cy="761400"/>
          </a:xfrm>
          <a:prstGeom prst="roundRect">
            <a:avLst>
              <a:gd name="adj" fmla="val 16667"/>
            </a:avLst>
          </a:prstGeom>
          <a:gradFill>
            <a:gsLst>
              <a:gs pos="0">
                <a:srgbClr val="ffe8bf"/>
              </a:gs>
              <a:gs pos="35000">
                <a:srgbClr val="ffefd2"/>
              </a:gs>
              <a:gs pos="100000">
                <a:srgbClr val="fff8ef"/>
              </a:gs>
            </a:gsLst>
            <a:lin ang="16200000"/>
          </a:gradFill>
          <a:ln w="9360">
            <a:solidFill>
              <a:srgbClr val="d79d34"/>
            </a:solidFill>
            <a:round/>
          </a:ln>
        </p:spPr>
        <p:style>
          <a:lnRef idx="0"/>
          <a:fillRef idx="0"/>
          <a:effectRef idx="0"/>
          <a:fontRef idx="minor"/>
        </p:style>
      </p:sp>
      <p:sp>
        <p:nvSpPr>
          <p:cNvPr id="303" name="CustomShape 6"/>
          <p:cNvSpPr/>
          <p:nvPr/>
        </p:nvSpPr>
        <p:spPr>
          <a:xfrm>
            <a:off x="5050440" y="2118240"/>
            <a:ext cx="764280" cy="583920"/>
          </a:xfrm>
          <a:prstGeom prst="rect">
            <a:avLst/>
          </a:prstGeom>
          <a:noFill/>
          <a:ln>
            <a:noFill/>
          </a:ln>
        </p:spPr>
        <p:style>
          <a:lnRef idx="0"/>
          <a:fillRef idx="0"/>
          <a:effectRef idx="0"/>
          <a:fontRef idx="minor"/>
        </p:style>
        <p:txBody>
          <a:bodyPr lIns="90000" rIns="90000" tIns="45000" bIns="45000"/>
          <a:p>
            <a:pPr>
              <a:lnSpc>
                <a:spcPct val="100000"/>
              </a:lnSpc>
            </a:pPr>
            <a:r>
              <a:rPr b="0" lang="en-US" sz="3200" spc="-1" strike="noStrike">
                <a:solidFill>
                  <a:srgbClr val="000000"/>
                </a:solidFill>
                <a:latin typeface="Trebuchet MS"/>
                <a:ea typeface="Trebuchet MS"/>
              </a:rPr>
              <a:t>8.5</a:t>
            </a:r>
            <a:endParaRPr b="0" lang="en-US" sz="3200" spc="-1" strike="noStrike">
              <a:latin typeface="Arial"/>
            </a:endParaRPr>
          </a:p>
        </p:txBody>
      </p:sp>
      <p:pic>
        <p:nvPicPr>
          <p:cNvPr id="304" name="Google Shape;223;p32" descr=""/>
          <p:cNvPicPr/>
          <p:nvPr/>
        </p:nvPicPr>
        <p:blipFill>
          <a:blip r:embed="rId1"/>
          <a:stretch/>
        </p:blipFill>
        <p:spPr>
          <a:xfrm>
            <a:off x="6109560" y="1602360"/>
            <a:ext cx="2573280" cy="1980360"/>
          </a:xfrm>
          <a:prstGeom prst="rect">
            <a:avLst/>
          </a:prstGeom>
          <a:ln>
            <a:noFill/>
          </a:ln>
        </p:spPr>
      </p:pic>
      <p:sp>
        <p:nvSpPr>
          <p:cNvPr id="305" name="CustomShape 7"/>
          <p:cNvSpPr/>
          <p:nvPr/>
        </p:nvSpPr>
        <p:spPr>
          <a:xfrm flipH="1" rot="10800000">
            <a:off x="4866120" y="4895640"/>
            <a:ext cx="1132560" cy="47556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sp>
        <p:nvSpPr>
          <p:cNvPr id="306" name="CustomShape 8"/>
          <p:cNvSpPr/>
          <p:nvPr/>
        </p:nvSpPr>
        <p:spPr>
          <a:xfrm>
            <a:off x="2620440" y="3095280"/>
            <a:ext cx="1112760" cy="48780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pic>
        <p:nvPicPr>
          <p:cNvPr id="307" name="Google Shape;226;p32" descr=""/>
          <p:cNvPicPr/>
          <p:nvPr/>
        </p:nvPicPr>
        <p:blipFill>
          <a:blip r:embed="rId2"/>
          <a:stretch/>
        </p:blipFill>
        <p:spPr>
          <a:xfrm>
            <a:off x="609840" y="2498760"/>
            <a:ext cx="980640" cy="1063080"/>
          </a:xfrm>
          <a:prstGeom prst="rect">
            <a:avLst/>
          </a:prstGeom>
          <a:ln>
            <a:noFill/>
          </a:ln>
        </p:spPr>
      </p:pic>
      <p:pic>
        <p:nvPicPr>
          <p:cNvPr id="308" name="Google Shape;227;p32" descr=""/>
          <p:cNvPicPr/>
          <p:nvPr/>
        </p:nvPicPr>
        <p:blipFill>
          <a:blip r:embed="rId3"/>
          <a:stretch/>
        </p:blipFill>
        <p:spPr>
          <a:xfrm>
            <a:off x="4887360" y="1333800"/>
            <a:ext cx="1109520" cy="783720"/>
          </a:xfrm>
          <a:prstGeom prst="rect">
            <a:avLst/>
          </a:prstGeom>
          <a:ln>
            <a:noFill/>
          </a:ln>
        </p:spPr>
      </p:pic>
      <p:sp>
        <p:nvSpPr>
          <p:cNvPr id="309" name="CustomShape 9"/>
          <p:cNvSpPr/>
          <p:nvPr/>
        </p:nvSpPr>
        <p:spPr>
          <a:xfrm>
            <a:off x="3505320" y="3409920"/>
            <a:ext cx="608760" cy="740160"/>
          </a:xfrm>
          <a:prstGeom prst="rect">
            <a:avLst/>
          </a:prstGeom>
          <a:noFill/>
          <a:ln w="25560">
            <a:solidFill>
              <a:srgbClr val="a3a3a3"/>
            </a:solidFill>
            <a:round/>
          </a:ln>
        </p:spPr>
        <p:style>
          <a:lnRef idx="0"/>
          <a:fillRef idx="0"/>
          <a:effectRef idx="0"/>
          <a:fontRef idx="minor"/>
        </p:style>
      </p:sp>
      <p:sp>
        <p:nvSpPr>
          <p:cNvPr id="310" name="CustomShape 10"/>
          <p:cNvSpPr/>
          <p:nvPr/>
        </p:nvSpPr>
        <p:spPr>
          <a:xfrm flipH="1" rot="10800000">
            <a:off x="6164640" y="4029480"/>
            <a:ext cx="1103760" cy="46656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sp>
        <p:nvSpPr>
          <p:cNvPr id="311" name="CustomShape 11"/>
          <p:cNvSpPr/>
          <p:nvPr/>
        </p:nvSpPr>
        <p:spPr>
          <a:xfrm>
            <a:off x="5061240" y="4038480"/>
            <a:ext cx="761400" cy="761400"/>
          </a:xfrm>
          <a:prstGeom prst="roundRect">
            <a:avLst>
              <a:gd name="adj" fmla="val 16667"/>
            </a:avLst>
          </a:prstGeom>
          <a:gradFill>
            <a:gsLst>
              <a:gs pos="0">
                <a:srgbClr val="e9ffb5"/>
              </a:gs>
              <a:gs pos="35000">
                <a:srgbClr val="eeffcb"/>
              </a:gs>
              <a:gs pos="100000">
                <a:srgbClr val="f9ffeb"/>
              </a:gs>
            </a:gsLst>
            <a:lin ang="16200000"/>
          </a:gradFill>
          <a:ln w="9360">
            <a:solidFill>
              <a:srgbClr val="89aa3d"/>
            </a:solidFill>
            <a:round/>
          </a:ln>
        </p:spPr>
        <p:style>
          <a:lnRef idx="0"/>
          <a:fillRef idx="0"/>
          <a:effectRef idx="0"/>
          <a:fontRef idx="minor"/>
        </p:style>
        <p:txBody>
          <a:bodyPr lIns="90000" rIns="90000" tIns="45000" bIns="45000" anchor="ctr"/>
          <a:p>
            <a:pPr algn="ctr">
              <a:lnSpc>
                <a:spcPct val="100000"/>
              </a:lnSpc>
            </a:pPr>
            <a:r>
              <a:rPr b="0" lang="en-US" sz="3200" spc="-1" strike="noStrike">
                <a:solidFill>
                  <a:srgbClr val="000000"/>
                </a:solidFill>
                <a:latin typeface="Trebuchet MS"/>
                <a:ea typeface="Trebuchet MS"/>
              </a:rPr>
              <a:t>.5</a:t>
            </a:r>
            <a:endParaRPr b="0" lang="en-US" sz="3200" spc="-1" strike="noStrike">
              <a:latin typeface="Arial"/>
            </a:endParaRPr>
          </a:p>
        </p:txBody>
      </p:sp>
      <p:sp>
        <p:nvSpPr>
          <p:cNvPr id="312" name="CustomShape 12"/>
          <p:cNvSpPr/>
          <p:nvPr/>
        </p:nvSpPr>
        <p:spPr>
          <a:xfrm>
            <a:off x="3969000" y="3943080"/>
            <a:ext cx="1091520" cy="475560"/>
          </a:xfrm>
          <a:custGeom>
            <a:avLst/>
            <a:gdLst/>
            <a:ahLst/>
            <a:rect l="l" t="t" r="r" b="b"/>
            <a:pathLst>
              <a:path w="21600" h="21600">
                <a:moveTo>
                  <a:pt x="0" y="0"/>
                </a:moveTo>
                <a:lnTo>
                  <a:pt x="21600" y="21600"/>
                </a:lnTo>
              </a:path>
            </a:pathLst>
          </a:custGeom>
          <a:noFill/>
          <a:ln w="25560">
            <a:solidFill>
              <a:srgbClr val="7f7f7f"/>
            </a:solidFill>
            <a:round/>
            <a:tailEnd len="med" type="stealth" w="med"/>
          </a:ln>
        </p:spPr>
        <p:style>
          <a:lnRef idx="0"/>
          <a:fillRef idx="0"/>
          <a:effectRef idx="0"/>
          <a:fontRef idx="minor"/>
        </p:style>
      </p:sp>
      <p:sp>
        <p:nvSpPr>
          <p:cNvPr id="313" name="CustomShape 13"/>
          <p:cNvSpPr/>
          <p:nvPr/>
        </p:nvSpPr>
        <p:spPr>
          <a:xfrm>
            <a:off x="6172200" y="4019400"/>
            <a:ext cx="2253600" cy="830160"/>
          </a:xfrm>
          <a:prstGeom prst="rect">
            <a:avLst/>
          </a:prstGeom>
          <a:noFill/>
          <a:ln>
            <a:noFill/>
          </a:ln>
        </p:spPr>
        <p:style>
          <a:lnRef idx="0"/>
          <a:fillRef idx="0"/>
          <a:effectRef idx="0"/>
          <a:fontRef idx="minor"/>
        </p:style>
        <p:txBody>
          <a:bodyPr lIns="90000" rIns="90000" tIns="45000" bIns="45000"/>
          <a:p>
            <a:pPr>
              <a:lnSpc>
                <a:spcPct val="100000"/>
              </a:lnSpc>
            </a:pPr>
            <a:r>
              <a:rPr b="0" lang="en-US" sz="2400" spc="-1" strike="noStrike">
                <a:solidFill>
                  <a:srgbClr val="000000"/>
                </a:solidFill>
                <a:latin typeface="Trebuchet MS"/>
                <a:ea typeface="Trebuchet MS"/>
              </a:rPr>
              <a:t>Which address </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is change?</a:t>
            </a:r>
            <a:endParaRPr b="0" lang="en-US" sz="2400" spc="-1" strike="noStrike">
              <a:latin typeface="Arial"/>
            </a:endParaRPr>
          </a:p>
        </p:txBody>
      </p:sp>
    </p:spTree>
  </p:cSld>
  <p:timing>
    <p:tnLst>
      <p:par>
        <p:cTn id="151" dur="indefinite" restart="never" nodeType="tmRoot">
          <p:childTnLst>
            <p:seq>
              <p:cTn id="152" dur="indefinite" nodeType="mainSeq">
                <p:childTnLst>
                  <p:par>
                    <p:cTn id="153" fill="hold">
                      <p:stCondLst>
                        <p:cond delay="indefinite"/>
                      </p:stCondLst>
                      <p:childTnLst>
                        <p:par>
                          <p:cTn id="154" fill="hold">
                            <p:stCondLst>
                              <p:cond delay="0"/>
                            </p:stCondLst>
                            <p:childTnLst>
                              <p:par>
                                <p:cTn id="155" nodeType="clickEffect" fill="hold" presetClass="entr" presetID="10">
                                  <p:stCondLst>
                                    <p:cond delay="0"/>
                                  </p:stCondLst>
                                  <p:childTnLst>
                                    <p:set>
                                      <p:cBhvr>
                                        <p:cTn id="156" dur="1" fill="hold">
                                          <p:stCondLst>
                                            <p:cond delay="0"/>
                                          </p:stCondLst>
                                        </p:cTn>
                                        <p:tgtEl>
                                          <p:spTgt spid="306"/>
                                        </p:tgtEl>
                                        <p:attrNameLst>
                                          <p:attrName>style.visibility</p:attrName>
                                        </p:attrNameLst>
                                      </p:cBhvr>
                                      <p:to>
                                        <p:strVal val="visible"/>
                                      </p:to>
                                    </p:set>
                                    <p:animEffect filter="fade" transition="in">
                                      <p:cBhvr additive="repl">
                                        <p:cTn id="157" dur="500"/>
                                        <p:tgtEl>
                                          <p:spTgt spid="306"/>
                                        </p:tgtEl>
                                      </p:cBhvr>
                                    </p:animEffect>
                                  </p:childTnLst>
                                </p:cTn>
                              </p:par>
                              <p:par>
                                <p:cTn id="158" nodeType="withEffect" fill="hold" presetClass="entr" presetID="10">
                                  <p:stCondLst>
                                    <p:cond delay="0"/>
                                  </p:stCondLst>
                                  <p:childTnLst>
                                    <p:set>
                                      <p:cBhvr>
                                        <p:cTn id="159" dur="1" fill="hold">
                                          <p:stCondLst>
                                            <p:cond delay="0"/>
                                          </p:stCondLst>
                                        </p:cTn>
                                        <p:tgtEl>
                                          <p:spTgt spid="305"/>
                                        </p:tgtEl>
                                        <p:attrNameLst>
                                          <p:attrName>style.visibility</p:attrName>
                                        </p:attrNameLst>
                                      </p:cBhvr>
                                      <p:to>
                                        <p:strVal val="visible"/>
                                      </p:to>
                                    </p:set>
                                    <p:animEffect filter="fade" transition="in">
                                      <p:cBhvr additive="repl">
                                        <p:cTn id="160" dur="500"/>
                                        <p:tgtEl>
                                          <p:spTgt spid="305"/>
                                        </p:tgtEl>
                                      </p:cBhvr>
                                    </p:animEffect>
                                  </p:childTnLst>
                                </p:cTn>
                              </p:par>
                              <p:par>
                                <p:cTn id="161" nodeType="withEffect" fill="hold" presetClass="entr" presetID="10">
                                  <p:stCondLst>
                                    <p:cond delay="0"/>
                                  </p:stCondLst>
                                  <p:childTnLst>
                                    <p:set>
                                      <p:cBhvr>
                                        <p:cTn id="162" dur="1" fill="hold">
                                          <p:stCondLst>
                                            <p:cond delay="0"/>
                                          </p:stCondLst>
                                        </p:cTn>
                                        <p:tgtEl>
                                          <p:spTgt spid="310"/>
                                        </p:tgtEl>
                                        <p:attrNameLst>
                                          <p:attrName>style.visibility</p:attrName>
                                        </p:attrNameLst>
                                      </p:cBhvr>
                                      <p:to>
                                        <p:strVal val="visible"/>
                                      </p:to>
                                    </p:set>
                                    <p:animEffect filter="fade" transition="in">
                                      <p:cBhvr additive="repl">
                                        <p:cTn id="163" dur="500"/>
                                        <p:tgtEl>
                                          <p:spTgt spid="310"/>
                                        </p:tgtEl>
                                      </p:cBhvr>
                                    </p:animEffect>
                                  </p:childTnLst>
                                </p:cTn>
                              </p:par>
                              <p:par>
                                <p:cTn id="164" nodeType="withEffect" fill="hold" presetClass="entr" presetID="10">
                                  <p:stCondLst>
                                    <p:cond delay="0"/>
                                  </p:stCondLst>
                                  <p:childTnLst>
                                    <p:set>
                                      <p:cBhvr>
                                        <p:cTn id="165" dur="1" fill="hold">
                                          <p:stCondLst>
                                            <p:cond delay="0"/>
                                          </p:stCondLst>
                                        </p:cTn>
                                        <p:tgtEl>
                                          <p:spTgt spid="312"/>
                                        </p:tgtEl>
                                        <p:attrNameLst>
                                          <p:attrName>style.visibility</p:attrName>
                                        </p:attrNameLst>
                                      </p:cBhvr>
                                      <p:to>
                                        <p:strVal val="visible"/>
                                      </p:to>
                                    </p:set>
                                    <p:animEffect filter="fade" transition="in">
                                      <p:cBhvr additive="repl">
                                        <p:cTn id="166" dur="500"/>
                                        <p:tgtEl>
                                          <p:spTgt spid="312"/>
                                        </p:tgtEl>
                                      </p:cBhvr>
                                    </p:animEffect>
                                  </p:childTnLst>
                                </p:cTn>
                              </p:par>
                              <p:par>
                                <p:cTn id="167" nodeType="withEffect" fill="hold" presetClass="entr" presetID="10">
                                  <p:stCondLst>
                                    <p:cond delay="0"/>
                                  </p:stCondLst>
                                  <p:childTnLst>
                                    <p:set>
                                      <p:cBhvr>
                                        <p:cTn id="168" dur="1" fill="hold">
                                          <p:stCondLst>
                                            <p:cond delay="0"/>
                                          </p:stCondLst>
                                        </p:cTn>
                                        <p:tgtEl>
                                          <p:spTgt spid="309"/>
                                        </p:tgtEl>
                                        <p:attrNameLst>
                                          <p:attrName>style.visibility</p:attrName>
                                        </p:attrNameLst>
                                      </p:cBhvr>
                                      <p:to>
                                        <p:strVal val="visible"/>
                                      </p:to>
                                    </p:set>
                                    <p:animEffect filter="fade" transition="in">
                                      <p:cBhvr additive="repl">
                                        <p:cTn id="169" dur="500"/>
                                        <p:tgtEl>
                                          <p:spTgt spid="309"/>
                                        </p:tgtEl>
                                      </p:cBhvr>
                                    </p:animEffect>
                                  </p:childTnLst>
                                </p:cTn>
                              </p:par>
                              <p:par>
                                <p:cTn id="170" nodeType="withEffect" fill="hold" presetClass="entr" presetID="10">
                                  <p:stCondLst>
                                    <p:cond delay="0"/>
                                  </p:stCondLst>
                                  <p:childTnLst>
                                    <p:set>
                                      <p:cBhvr>
                                        <p:cTn id="171" dur="1" fill="hold">
                                          <p:stCondLst>
                                            <p:cond delay="0"/>
                                          </p:stCondLst>
                                        </p:cTn>
                                        <p:tgtEl>
                                          <p:spTgt spid="311"/>
                                        </p:tgtEl>
                                        <p:attrNameLst>
                                          <p:attrName>style.visibility</p:attrName>
                                        </p:attrNameLst>
                                      </p:cBhvr>
                                      <p:to>
                                        <p:strVal val="visible"/>
                                      </p:to>
                                    </p:set>
                                    <p:animEffect filter="fade" transition="in">
                                      <p:cBhvr additive="repl">
                                        <p:cTn id="172" dur="1"/>
                                        <p:tgtEl>
                                          <p:spTgt spid="311"/>
                                        </p:tgtEl>
                                      </p:cBhvr>
                                    </p:animEffect>
                                  </p:childTnLst>
                                </p:cTn>
                              </p:par>
                            </p:childTnLst>
                          </p:cTn>
                        </p:par>
                      </p:childTnLst>
                    </p:cTn>
                  </p:par>
                  <p:par>
                    <p:cTn id="173" fill="hold">
                      <p:stCondLst>
                        <p:cond delay="indefinite"/>
                      </p:stCondLst>
                      <p:childTnLst>
                        <p:par>
                          <p:cTn id="174" fill="hold">
                            <p:stCondLst>
                              <p:cond delay="0"/>
                            </p:stCondLst>
                            <p:childTnLst>
                              <p:par>
                                <p:cTn id="175" nodeType="clickEffect" fill="hold" presetClass="entr" presetID="10">
                                  <p:stCondLst>
                                    <p:cond delay="0"/>
                                  </p:stCondLst>
                                  <p:childTnLst>
                                    <p:set>
                                      <p:cBhvr>
                                        <p:cTn id="176" dur="1" fill="hold">
                                          <p:stCondLst>
                                            <p:cond delay="0"/>
                                          </p:stCondLst>
                                        </p:cTn>
                                        <p:tgtEl>
                                          <p:spTgt spid="313"/>
                                        </p:tgtEl>
                                        <p:attrNameLst>
                                          <p:attrName>style.visibility</p:attrName>
                                        </p:attrNameLst>
                                      </p:cBhvr>
                                      <p:to>
                                        <p:strVal val="visible"/>
                                      </p:to>
                                    </p:set>
                                    <p:animEffect filter="fade" transition="in">
                                      <p:cBhvr additive="repl">
                                        <p:cTn id="177" dur="500"/>
                                        <p:tgtEl>
                                          <p:spTgt spid="313"/>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a:t>
            </a:r>
            <a:r>
              <a:rPr b="1" lang="en-US" sz="3600" spc="-1" strike="noStrike">
                <a:solidFill>
                  <a:srgbClr val="000000"/>
                </a:solidFill>
                <a:latin typeface="Trebuchet MS"/>
                <a:ea typeface="Trebuchet MS"/>
              </a:rPr>
              <a:t>Idioms of use”</a:t>
            </a:r>
            <a:endParaRPr b="0" lang="en-US" sz="3600" spc="-1" strike="noStrike">
              <a:latin typeface="Arial"/>
            </a:endParaRPr>
          </a:p>
        </p:txBody>
      </p:sp>
      <p:sp>
        <p:nvSpPr>
          <p:cNvPr id="315"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Idiosyncratic features  of wallet software</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e.g., each address used only once as change</a:t>
            </a:r>
            <a:endParaRPr b="0" lang="en-US" sz="3000" spc="-1" strike="noStrike">
              <a:latin typeface="Arial"/>
            </a:endParaRPr>
          </a:p>
        </p:txBody>
      </p:sp>
    </p:spTree>
  </p:cSld>
  <p:timing>
    <p:tnLst>
      <p:par>
        <p:cTn id="178" dur="indefinite" restart="never" nodeType="tmRoot">
          <p:childTnLst>
            <p:seq>
              <p:cTn id="179" nodeType="mainSeq"/>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6" name="Google Shape;243;p34" descr=""/>
          <p:cNvPicPr/>
          <p:nvPr/>
        </p:nvPicPr>
        <p:blipFill>
          <a:blip r:embed="rId1"/>
          <a:stretch/>
        </p:blipFill>
        <p:spPr>
          <a:xfrm>
            <a:off x="0" y="819000"/>
            <a:ext cx="5726160" cy="4182480"/>
          </a:xfrm>
          <a:prstGeom prst="rect">
            <a:avLst/>
          </a:prstGeom>
          <a:ln>
            <a:noFill/>
          </a:ln>
        </p:spPr>
      </p:pic>
      <p:sp>
        <p:nvSpPr>
          <p:cNvPr id="317"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Shared spending + idioms of use</a:t>
            </a:r>
            <a:endParaRPr b="0" lang="en-US" sz="3600" spc="-1" strike="noStrike">
              <a:latin typeface="Arial"/>
            </a:endParaRPr>
          </a:p>
        </p:txBody>
      </p:sp>
      <p:sp>
        <p:nvSpPr>
          <p:cNvPr id="318" name="CustomShape 2"/>
          <p:cNvSpPr/>
          <p:nvPr/>
        </p:nvSpPr>
        <p:spPr>
          <a:xfrm>
            <a:off x="5334120" y="1200240"/>
            <a:ext cx="3351960" cy="3724920"/>
          </a:xfrm>
          <a:prstGeom prst="rect">
            <a:avLst/>
          </a:prstGeom>
          <a:noFill/>
          <a:ln>
            <a:noFill/>
          </a:ln>
        </p:spPr>
        <p:style>
          <a:lnRef idx="0"/>
          <a:fillRef idx="0"/>
          <a:effectRef idx="0"/>
          <a:fontRef idx="minor"/>
        </p:style>
        <p:txBody>
          <a:bodyPr lIns="90000" rIns="90000" tIns="91440" bIns="91440"/>
          <a:p>
            <a:pPr>
              <a:lnSpc>
                <a:spcPct val="100000"/>
              </a:lnSpc>
            </a:pPr>
            <a:r>
              <a:rPr b="0" i="1" lang="en-US" sz="2000" spc="-1" strike="noStrike">
                <a:solidFill>
                  <a:srgbClr val="000000"/>
                </a:solidFill>
                <a:latin typeface="Trebuchet MS"/>
                <a:ea typeface="Trebuchet MS"/>
              </a:rPr>
              <a:t>A Fistful of Bitcoins: Characterizing Payments Among Men with No Names</a:t>
            </a:r>
            <a:endParaRPr b="0" lang="en-US" sz="2000" spc="-1" strike="noStrike">
              <a:latin typeface="Arial"/>
            </a:endParaRPr>
          </a:p>
          <a:p>
            <a:pPr>
              <a:lnSpc>
                <a:spcPct val="100000"/>
              </a:lnSpc>
            </a:pPr>
            <a:endParaRPr b="0" lang="en-US" sz="2000" spc="-1" strike="noStrike">
              <a:latin typeface="Arial"/>
            </a:endParaRPr>
          </a:p>
          <a:p>
            <a:pPr>
              <a:lnSpc>
                <a:spcPct val="100000"/>
              </a:lnSpc>
            </a:pPr>
            <a:r>
              <a:rPr b="0" lang="en-US" sz="2000" spc="-1" strike="noStrike">
                <a:solidFill>
                  <a:srgbClr val="000000"/>
                </a:solidFill>
                <a:latin typeface="Trebuchet MS"/>
                <a:ea typeface="Trebuchet MS"/>
              </a:rPr>
              <a:t>S. Meiklejohn et al.</a:t>
            </a:r>
            <a:endParaRPr b="0" lang="en-US" sz="2000" spc="-1" strike="noStrike">
              <a:latin typeface="Arial"/>
            </a:endParaRPr>
          </a:p>
          <a:p>
            <a:pPr>
              <a:lnSpc>
                <a:spcPct val="100000"/>
              </a:lnSpc>
            </a:pPr>
            <a:r>
              <a:rPr b="0" lang="en-US" sz="2000" spc="-1" strike="noStrike">
                <a:solidFill>
                  <a:srgbClr val="000000"/>
                </a:solidFill>
                <a:latin typeface="Trebuchet MS"/>
                <a:ea typeface="Trebuchet MS"/>
              </a:rPr>
              <a:t>IMC 2013</a:t>
            </a:r>
            <a:endParaRPr b="0" lang="en-US" sz="2000" spc="-1" strike="noStrike">
              <a:latin typeface="Arial"/>
            </a:endParaRPr>
          </a:p>
          <a:p>
            <a:pPr>
              <a:lnSpc>
                <a:spcPct val="100000"/>
              </a:lnSpc>
            </a:pPr>
            <a:endParaRPr b="0" lang="en-US" sz="2000" spc="-1" strike="noStrike">
              <a:latin typeface="Arial"/>
            </a:endParaRPr>
          </a:p>
        </p:txBody>
      </p:sp>
    </p:spTree>
  </p:cSld>
  <p:timing>
    <p:tnLst>
      <p:par>
        <p:cTn id="180" dur="indefinite" restart="never" nodeType="tmRoot">
          <p:childTnLst>
            <p:seq>
              <p:cTn id="181" nodeType="mainSeq"/>
              <p:prevCondLst>
                <p:cond delay="0" evt="onPrev">
                  <p:tgtEl>
                    <p:sldTgt/>
                  </p:tgtEl>
                </p:cond>
              </p:prevCondLst>
              <p:nextCondLst>
                <p:cond delay="0" evt="onNext">
                  <p:tgtEl>
                    <p:sldTgt/>
                  </p:tgtEl>
                </p:cond>
              </p:nextCondLst>
            </p:seq>
          </p:childTnLst>
        </p:cTn>
      </p:par>
    </p:tnLst>
  </p:timing>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To tag service providers: transact!</a:t>
            </a:r>
            <a:endParaRPr b="0" lang="en-US" sz="3600" spc="-1" strike="noStrike">
              <a:latin typeface="Arial"/>
            </a:endParaRPr>
          </a:p>
        </p:txBody>
      </p:sp>
      <p:pic>
        <p:nvPicPr>
          <p:cNvPr id="320" name="Google Shape;251;p35" descr=""/>
          <p:cNvPicPr/>
          <p:nvPr/>
        </p:nvPicPr>
        <p:blipFill>
          <a:blip r:embed="rId1"/>
          <a:stretch/>
        </p:blipFill>
        <p:spPr>
          <a:xfrm>
            <a:off x="990720" y="1251000"/>
            <a:ext cx="3885480" cy="3682080"/>
          </a:xfrm>
          <a:prstGeom prst="rect">
            <a:avLst/>
          </a:prstGeom>
          <a:ln>
            <a:noFill/>
          </a:ln>
        </p:spPr>
      </p:pic>
      <p:sp>
        <p:nvSpPr>
          <p:cNvPr id="321" name="CustomShape 2"/>
          <p:cNvSpPr/>
          <p:nvPr/>
        </p:nvSpPr>
        <p:spPr>
          <a:xfrm>
            <a:off x="5334120" y="1200240"/>
            <a:ext cx="3351960" cy="3724920"/>
          </a:xfrm>
          <a:prstGeom prst="rect">
            <a:avLst/>
          </a:prstGeom>
          <a:noFill/>
          <a:ln>
            <a:noFill/>
          </a:ln>
        </p:spPr>
        <p:style>
          <a:lnRef idx="0"/>
          <a:fillRef idx="0"/>
          <a:effectRef idx="0"/>
          <a:fontRef idx="minor"/>
        </p:style>
        <p:txBody>
          <a:bodyPr lIns="90000" rIns="90000" tIns="91440" bIns="91440"/>
          <a:p>
            <a:pPr>
              <a:lnSpc>
                <a:spcPct val="100000"/>
              </a:lnSpc>
            </a:pPr>
            <a:r>
              <a:rPr b="0" i="1" lang="en-US" sz="2000" spc="-1" strike="noStrike">
                <a:solidFill>
                  <a:srgbClr val="000000"/>
                </a:solidFill>
                <a:latin typeface="Trebuchet MS"/>
                <a:ea typeface="Trebuchet MS"/>
              </a:rPr>
              <a:t>A Fistful of Bitcoins: Characterizing Payments Among Men with No Names</a:t>
            </a:r>
            <a:endParaRPr b="0" lang="en-US" sz="2000" spc="-1" strike="noStrike">
              <a:latin typeface="Arial"/>
            </a:endParaRPr>
          </a:p>
          <a:p>
            <a:pPr>
              <a:lnSpc>
                <a:spcPct val="100000"/>
              </a:lnSpc>
            </a:pPr>
            <a:endParaRPr b="0" lang="en-US" sz="2000" spc="-1" strike="noStrike">
              <a:latin typeface="Arial"/>
            </a:endParaRPr>
          </a:p>
          <a:p>
            <a:pPr>
              <a:lnSpc>
                <a:spcPct val="100000"/>
              </a:lnSpc>
            </a:pPr>
            <a:r>
              <a:rPr b="0" lang="en-US" sz="2000" spc="-1" strike="noStrike">
                <a:solidFill>
                  <a:srgbClr val="000000"/>
                </a:solidFill>
                <a:latin typeface="Trebuchet MS"/>
                <a:ea typeface="Trebuchet MS"/>
              </a:rPr>
              <a:t>S. Meiklejohn et al.</a:t>
            </a:r>
            <a:endParaRPr b="0" lang="en-US" sz="2000" spc="-1" strike="noStrike">
              <a:latin typeface="Arial"/>
            </a:endParaRPr>
          </a:p>
          <a:p>
            <a:pPr>
              <a:lnSpc>
                <a:spcPct val="100000"/>
              </a:lnSpc>
            </a:pPr>
            <a:endParaRPr b="0" lang="en-US" sz="2000" spc="-1" strike="noStrike">
              <a:latin typeface="Arial"/>
            </a:endParaRPr>
          </a:p>
          <a:p>
            <a:pPr>
              <a:lnSpc>
                <a:spcPct val="100000"/>
              </a:lnSpc>
            </a:pPr>
            <a:r>
              <a:rPr b="0" lang="en-US" sz="2000" spc="-1" strike="noStrike">
                <a:solidFill>
                  <a:srgbClr val="000000"/>
                </a:solidFill>
                <a:latin typeface="Trebuchet MS"/>
                <a:ea typeface="Trebuchet MS"/>
              </a:rPr>
              <a:t>344 transactions</a:t>
            </a:r>
            <a:endParaRPr b="0" lang="en-US" sz="2000" spc="-1" strike="noStrike">
              <a:latin typeface="Arial"/>
            </a:endParaRPr>
          </a:p>
          <a:p>
            <a:pPr marL="285840" indent="-285120">
              <a:lnSpc>
                <a:spcPct val="100000"/>
              </a:lnSpc>
              <a:buClr>
                <a:srgbClr val="a3a3a3"/>
              </a:buClr>
              <a:buFont typeface="Arial"/>
              <a:buChar char="•"/>
            </a:pPr>
            <a:r>
              <a:rPr b="0" lang="en-US" sz="2000" spc="-1" strike="noStrike">
                <a:solidFill>
                  <a:srgbClr val="000000"/>
                </a:solidFill>
                <a:latin typeface="Trebuchet MS"/>
                <a:ea typeface="Trebuchet MS"/>
              </a:rPr>
              <a:t>Mining pools</a:t>
            </a:r>
            <a:endParaRPr b="0" lang="en-US" sz="2000" spc="-1" strike="noStrike">
              <a:latin typeface="Arial"/>
            </a:endParaRPr>
          </a:p>
          <a:p>
            <a:pPr marL="285840" indent="-285120">
              <a:lnSpc>
                <a:spcPct val="100000"/>
              </a:lnSpc>
              <a:buClr>
                <a:srgbClr val="a3a3a3"/>
              </a:buClr>
              <a:buFont typeface="Arial"/>
              <a:buChar char="•"/>
            </a:pPr>
            <a:r>
              <a:rPr b="0" lang="en-US" sz="2000" spc="-1" strike="noStrike">
                <a:solidFill>
                  <a:srgbClr val="000000"/>
                </a:solidFill>
                <a:latin typeface="Trebuchet MS"/>
                <a:ea typeface="Trebuchet MS"/>
              </a:rPr>
              <a:t>Wallet services</a:t>
            </a:r>
            <a:endParaRPr b="0" lang="en-US" sz="2000" spc="-1" strike="noStrike">
              <a:latin typeface="Arial"/>
            </a:endParaRPr>
          </a:p>
          <a:p>
            <a:pPr marL="285840" indent="-285120">
              <a:lnSpc>
                <a:spcPct val="100000"/>
              </a:lnSpc>
              <a:buClr>
                <a:srgbClr val="a3a3a3"/>
              </a:buClr>
              <a:buFont typeface="Arial"/>
              <a:buChar char="•"/>
            </a:pPr>
            <a:r>
              <a:rPr b="0" lang="en-US" sz="2000" spc="-1" strike="noStrike">
                <a:solidFill>
                  <a:srgbClr val="000000"/>
                </a:solidFill>
                <a:latin typeface="Trebuchet MS"/>
                <a:ea typeface="Trebuchet MS"/>
              </a:rPr>
              <a:t>Exchanges</a:t>
            </a:r>
            <a:endParaRPr b="0" lang="en-US" sz="2000" spc="-1" strike="noStrike">
              <a:latin typeface="Arial"/>
            </a:endParaRPr>
          </a:p>
          <a:p>
            <a:pPr marL="285840" indent="-285120">
              <a:lnSpc>
                <a:spcPct val="100000"/>
              </a:lnSpc>
              <a:buClr>
                <a:srgbClr val="a3a3a3"/>
              </a:buClr>
              <a:buFont typeface="Arial"/>
              <a:buChar char="•"/>
            </a:pPr>
            <a:r>
              <a:rPr b="0" lang="en-US" sz="2000" spc="-1" strike="noStrike">
                <a:solidFill>
                  <a:srgbClr val="000000"/>
                </a:solidFill>
                <a:latin typeface="Trebuchet MS"/>
                <a:ea typeface="Trebuchet MS"/>
              </a:rPr>
              <a:t>Vendors</a:t>
            </a:r>
            <a:endParaRPr b="0" lang="en-US" sz="2000" spc="-1" strike="noStrike">
              <a:latin typeface="Arial"/>
            </a:endParaRPr>
          </a:p>
          <a:p>
            <a:pPr marL="285840" indent="-285120">
              <a:lnSpc>
                <a:spcPct val="100000"/>
              </a:lnSpc>
              <a:buClr>
                <a:srgbClr val="a3a3a3"/>
              </a:buClr>
              <a:buFont typeface="Arial"/>
              <a:buChar char="•"/>
            </a:pPr>
            <a:r>
              <a:rPr b="0" lang="en-US" sz="2000" spc="-1" strike="noStrike">
                <a:solidFill>
                  <a:srgbClr val="000000"/>
                </a:solidFill>
                <a:latin typeface="Trebuchet MS"/>
                <a:ea typeface="Trebuchet MS"/>
              </a:rPr>
              <a:t>Gambling sites</a:t>
            </a:r>
            <a:endParaRPr b="0" lang="en-US" sz="2000" spc="-1" strike="noStrike">
              <a:latin typeface="Arial"/>
            </a:endParaRPr>
          </a:p>
        </p:txBody>
      </p:sp>
    </p:spTree>
  </p:cSld>
  <p:timing>
    <p:tnLst>
      <p:par>
        <p:cTn id="182" dur="indefinite" restart="never" nodeType="tmRoot">
          <p:childTnLst>
            <p:seq>
              <p:cTn id="183"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1"/>
          <p:cNvSpPr/>
          <p:nvPr/>
        </p:nvSpPr>
        <p:spPr>
          <a:xfrm>
            <a:off x="685800" y="1690560"/>
            <a:ext cx="7771680" cy="784080"/>
          </a:xfrm>
          <a:prstGeom prst="rect">
            <a:avLst/>
          </a:prstGeom>
          <a:noFill/>
          <a:ln>
            <a:noFill/>
          </a:ln>
        </p:spPr>
        <p:style>
          <a:lnRef idx="0"/>
          <a:fillRef idx="0"/>
          <a:effectRef idx="0"/>
          <a:fontRef idx="minor"/>
        </p:style>
        <p:txBody>
          <a:bodyPr lIns="90000" rIns="90000" tIns="91440" bIns="91440"/>
          <a:p>
            <a:pPr algn="ctr">
              <a:lnSpc>
                <a:spcPct val="100000"/>
              </a:lnSpc>
            </a:pPr>
            <a:r>
              <a:rPr b="0" lang="en-US" sz="3000" spc="-1" strike="noStrike">
                <a:solidFill>
                  <a:srgbClr val="000000"/>
                </a:solidFill>
                <a:latin typeface="Trebuchet MS"/>
                <a:ea typeface="Trebuchet MS"/>
              </a:rPr>
              <a:t>Anonymity basics</a:t>
            </a:r>
            <a:endParaRPr b="0" lang="en-US" sz="3000" spc="-1" strike="noStrike">
              <a:latin typeface="Arial"/>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22" name="Google Shape;257;p36" descr=""/>
          <p:cNvPicPr/>
          <p:nvPr/>
        </p:nvPicPr>
        <p:blipFill>
          <a:blip r:embed="rId1"/>
          <a:stretch/>
        </p:blipFill>
        <p:spPr>
          <a:xfrm>
            <a:off x="0" y="971640"/>
            <a:ext cx="5637960" cy="4118400"/>
          </a:xfrm>
          <a:prstGeom prst="rect">
            <a:avLst/>
          </a:prstGeom>
          <a:ln>
            <a:noFill/>
          </a:ln>
        </p:spPr>
      </p:pic>
      <p:sp>
        <p:nvSpPr>
          <p:cNvPr id="323"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Shared spending + idioms of use</a:t>
            </a:r>
            <a:endParaRPr b="0" lang="en-US" sz="3600" spc="-1" strike="noStrike">
              <a:latin typeface="Arial"/>
            </a:endParaRPr>
          </a:p>
        </p:txBody>
      </p:sp>
      <p:sp>
        <p:nvSpPr>
          <p:cNvPr id="324" name="CustomShape 2"/>
          <p:cNvSpPr/>
          <p:nvPr/>
        </p:nvSpPr>
        <p:spPr>
          <a:xfrm>
            <a:off x="5334120" y="1200240"/>
            <a:ext cx="3351960" cy="3724920"/>
          </a:xfrm>
          <a:prstGeom prst="rect">
            <a:avLst/>
          </a:prstGeom>
          <a:noFill/>
          <a:ln>
            <a:noFill/>
          </a:ln>
        </p:spPr>
        <p:style>
          <a:lnRef idx="0"/>
          <a:fillRef idx="0"/>
          <a:effectRef idx="0"/>
          <a:fontRef idx="minor"/>
        </p:style>
        <p:txBody>
          <a:bodyPr lIns="90000" rIns="90000" tIns="91440" bIns="91440"/>
          <a:p>
            <a:pPr>
              <a:lnSpc>
                <a:spcPct val="100000"/>
              </a:lnSpc>
            </a:pPr>
            <a:r>
              <a:rPr b="0" i="1" lang="en-US" sz="2000" spc="-1" strike="noStrike">
                <a:solidFill>
                  <a:srgbClr val="000000"/>
                </a:solidFill>
                <a:latin typeface="Trebuchet MS"/>
                <a:ea typeface="Trebuchet MS"/>
              </a:rPr>
              <a:t>A Fistful of Bitcoins: Characterizing Payments Among Men with No Names</a:t>
            </a:r>
            <a:endParaRPr b="0" lang="en-US" sz="2000" spc="-1" strike="noStrike">
              <a:latin typeface="Arial"/>
            </a:endParaRPr>
          </a:p>
          <a:p>
            <a:pPr>
              <a:lnSpc>
                <a:spcPct val="100000"/>
              </a:lnSpc>
            </a:pPr>
            <a:endParaRPr b="0" lang="en-US" sz="2000" spc="-1" strike="noStrike">
              <a:latin typeface="Arial"/>
            </a:endParaRPr>
          </a:p>
          <a:p>
            <a:pPr>
              <a:lnSpc>
                <a:spcPct val="100000"/>
              </a:lnSpc>
            </a:pPr>
            <a:r>
              <a:rPr b="0" lang="en-US" sz="2000" spc="-1" strike="noStrike">
                <a:solidFill>
                  <a:srgbClr val="000000"/>
                </a:solidFill>
                <a:latin typeface="Trebuchet MS"/>
                <a:ea typeface="Trebuchet MS"/>
              </a:rPr>
              <a:t>S. Meiklejohn et al.</a:t>
            </a:r>
            <a:endParaRPr b="0" lang="en-US" sz="2000" spc="-1" strike="noStrike">
              <a:latin typeface="Arial"/>
            </a:endParaRPr>
          </a:p>
          <a:p>
            <a:pPr>
              <a:lnSpc>
                <a:spcPct val="100000"/>
              </a:lnSpc>
            </a:pPr>
            <a:endParaRPr b="0" lang="en-US" sz="2000" spc="-1" strike="noStrike">
              <a:latin typeface="Arial"/>
            </a:endParaRPr>
          </a:p>
        </p:txBody>
      </p:sp>
    </p:spTree>
  </p:cSld>
  <p:timing>
    <p:tnLst>
      <p:par>
        <p:cTn id="184" dur="indefinite" restart="never" nodeType="tmRoot">
          <p:childTnLst>
            <p:seq>
              <p:cTn id="185" nodeType="mainSeq"/>
              <p:prevCondLst>
                <p:cond delay="0" evt="onPrev">
                  <p:tgtEl>
                    <p:sldTgt/>
                  </p:tgtEl>
                </p:cond>
              </p:prevCondLst>
              <p:nextCondLst>
                <p:cond delay="0" evt="onNext">
                  <p:tgtEl>
                    <p:sldTgt/>
                  </p:tgtEl>
                </p:cond>
              </p:nextCondLst>
            </p:seq>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From services to users</a:t>
            </a:r>
            <a:endParaRPr b="0" lang="en-US" sz="3600" spc="-1" strike="noStrike">
              <a:latin typeface="Arial"/>
            </a:endParaRPr>
          </a:p>
        </p:txBody>
      </p:sp>
      <p:sp>
        <p:nvSpPr>
          <p:cNvPr id="326"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1. High centralization in service providers</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    </a:t>
            </a:r>
            <a:r>
              <a:rPr b="0" lang="en-US" sz="3000" spc="-1" strike="noStrike">
                <a:solidFill>
                  <a:srgbClr val="000000"/>
                </a:solidFill>
                <a:latin typeface="Trebuchet MS"/>
                <a:ea typeface="Trebuchet MS"/>
              </a:rPr>
              <a:t>Most flows pass through one of these — in a </a:t>
            </a: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    </a:t>
            </a:r>
            <a:r>
              <a:rPr b="0" lang="en-US" sz="3000" spc="-1" strike="noStrike">
                <a:solidFill>
                  <a:srgbClr val="000000"/>
                </a:solidFill>
                <a:latin typeface="Trebuchet MS"/>
                <a:ea typeface="Trebuchet MS"/>
              </a:rPr>
              <a:t>traceable way</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2. Address — identity links in forums </a:t>
            </a:r>
            <a:br/>
            <a:endParaRPr b="0" lang="en-US" sz="3000" spc="-1" strike="noStrike">
              <a:latin typeface="Arial"/>
            </a:endParaRPr>
          </a:p>
        </p:txBody>
      </p:sp>
    </p:spTree>
  </p:cSld>
  <p:timing>
    <p:tnLst>
      <p:par>
        <p:cTn id="186" dur="indefinite" restart="never" nodeType="tmRoot">
          <p:childTnLst>
            <p:seq>
              <p:cTn id="187" nodeType="mainSeq"/>
              <p:prevCondLst>
                <p:cond delay="0" evt="onPrev">
                  <p:tgtEl>
                    <p:sldTgt/>
                  </p:tgtEl>
                </p:cond>
              </p:prevCondLst>
              <p:nextCondLst>
                <p:cond delay="0" evt="onNext">
                  <p:tgtEl>
                    <p:sldTgt/>
                  </p:tgtEl>
                </p:cond>
              </p:nextCondLst>
            </p:seq>
          </p:childTnLst>
        </p:cTn>
      </p:par>
    </p:tnLst>
  </p:timing>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Network-layer de-anonymization</a:t>
            </a:r>
            <a:endParaRPr b="0" lang="en-US" sz="3600" spc="-1" strike="noStrike">
              <a:latin typeface="Arial"/>
            </a:endParaRPr>
          </a:p>
        </p:txBody>
      </p:sp>
      <p:sp>
        <p:nvSpPr>
          <p:cNvPr id="328" name="CustomShape 2"/>
          <p:cNvSpPr/>
          <p:nvPr/>
        </p:nvSpPr>
        <p:spPr>
          <a:xfrm>
            <a:off x="5334120" y="1200240"/>
            <a:ext cx="350460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400" spc="-1" strike="noStrike">
                <a:solidFill>
                  <a:srgbClr val="000000"/>
                </a:solidFill>
                <a:latin typeface="Trebuchet MS"/>
                <a:ea typeface="Trebuchet MS"/>
              </a:rPr>
              <a:t>“</a:t>
            </a:r>
            <a:r>
              <a:rPr b="0" lang="en-US" sz="2400" spc="-1" strike="noStrike">
                <a:solidFill>
                  <a:srgbClr val="000000"/>
                </a:solidFill>
                <a:latin typeface="Trebuchet MS"/>
                <a:ea typeface="Trebuchet MS"/>
              </a:rPr>
              <a:t>The first node to   </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inform you of a </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transaction is probably </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the source of it”</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Dan Kaminsky</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Black Hat 2011 talk</a:t>
            </a:r>
            <a:endParaRPr b="0" lang="en-US" sz="2400" spc="-1" strike="noStrike">
              <a:latin typeface="Arial"/>
            </a:endParaRPr>
          </a:p>
          <a:p>
            <a:pPr>
              <a:lnSpc>
                <a:spcPct val="100000"/>
              </a:lnSpc>
            </a:pPr>
            <a:endParaRPr b="0" lang="en-US" sz="2400" spc="-1" strike="noStrike">
              <a:latin typeface="Arial"/>
            </a:endParaRPr>
          </a:p>
        </p:txBody>
      </p:sp>
      <p:pic>
        <p:nvPicPr>
          <p:cNvPr id="329" name="Google Shape;272;p38" descr=""/>
          <p:cNvPicPr/>
          <p:nvPr/>
        </p:nvPicPr>
        <p:blipFill>
          <a:blip r:embed="rId1"/>
          <a:stretch/>
        </p:blipFill>
        <p:spPr>
          <a:xfrm>
            <a:off x="380880" y="1143000"/>
            <a:ext cx="5047560" cy="2837880"/>
          </a:xfrm>
          <a:prstGeom prst="rect">
            <a:avLst/>
          </a:prstGeom>
          <a:ln>
            <a:noFill/>
          </a:ln>
        </p:spPr>
      </p:pic>
      <p:pic>
        <p:nvPicPr>
          <p:cNvPr id="330" name="Google Shape;273;p38" descr=""/>
          <p:cNvPicPr/>
          <p:nvPr/>
        </p:nvPicPr>
        <p:blipFill>
          <a:blip r:embed="rId2"/>
          <a:stretch/>
        </p:blipFill>
        <p:spPr>
          <a:xfrm>
            <a:off x="2529360" y="4552920"/>
            <a:ext cx="666000" cy="589680"/>
          </a:xfrm>
          <a:prstGeom prst="rect">
            <a:avLst/>
          </a:prstGeom>
          <a:ln>
            <a:noFill/>
          </a:ln>
        </p:spPr>
      </p:pic>
      <p:sp>
        <p:nvSpPr>
          <p:cNvPr id="331" name="CustomShape 3"/>
          <p:cNvSpPr/>
          <p:nvPr/>
        </p:nvSpPr>
        <p:spPr>
          <a:xfrm rot="10800000">
            <a:off x="4386240" y="5962320"/>
            <a:ext cx="1773360" cy="1113840"/>
          </a:xfrm>
          <a:custGeom>
            <a:avLst/>
            <a:gdLst/>
            <a:ahLst/>
            <a:rect l="l" t="t" r="r" b="b"/>
            <a:pathLst>
              <a:path w="21600" h="21600">
                <a:moveTo>
                  <a:pt x="0" y="0"/>
                </a:moveTo>
                <a:lnTo>
                  <a:pt x="21600" y="21600"/>
                </a:lnTo>
              </a:path>
            </a:pathLst>
          </a:custGeom>
          <a:noFill/>
          <a:ln w="25560">
            <a:solidFill>
              <a:schemeClr val="accent2"/>
            </a:solidFill>
            <a:round/>
          </a:ln>
        </p:spPr>
        <p:style>
          <a:lnRef idx="0"/>
          <a:fillRef idx="0"/>
          <a:effectRef idx="0"/>
          <a:fontRef idx="minor"/>
        </p:style>
      </p:sp>
      <p:sp>
        <p:nvSpPr>
          <p:cNvPr id="332" name="CustomShape 4"/>
          <p:cNvSpPr/>
          <p:nvPr/>
        </p:nvSpPr>
        <p:spPr>
          <a:xfrm rot="10800000">
            <a:off x="3809880" y="6390720"/>
            <a:ext cx="1163880" cy="1685160"/>
          </a:xfrm>
          <a:custGeom>
            <a:avLst/>
            <a:gdLst/>
            <a:ahLst/>
            <a:rect l="l" t="t" r="r" b="b"/>
            <a:pathLst>
              <a:path w="21600" h="21600">
                <a:moveTo>
                  <a:pt x="0" y="0"/>
                </a:moveTo>
                <a:lnTo>
                  <a:pt x="21600" y="21600"/>
                </a:lnTo>
              </a:path>
            </a:pathLst>
          </a:custGeom>
          <a:noFill/>
          <a:ln w="25560">
            <a:solidFill>
              <a:schemeClr val="accent2"/>
            </a:solidFill>
            <a:round/>
          </a:ln>
        </p:spPr>
        <p:style>
          <a:lnRef idx="0"/>
          <a:fillRef idx="0"/>
          <a:effectRef idx="0"/>
          <a:fontRef idx="minor"/>
        </p:style>
      </p:sp>
      <p:sp>
        <p:nvSpPr>
          <p:cNvPr id="333" name="CustomShape 5"/>
          <p:cNvSpPr/>
          <p:nvPr/>
        </p:nvSpPr>
        <p:spPr>
          <a:xfrm rot="10800000">
            <a:off x="3254760" y="5284800"/>
            <a:ext cx="445680" cy="666000"/>
          </a:xfrm>
          <a:custGeom>
            <a:avLst/>
            <a:gdLst/>
            <a:ahLst/>
            <a:rect l="l" t="t" r="r" b="b"/>
            <a:pathLst>
              <a:path w="21600" h="21600">
                <a:moveTo>
                  <a:pt x="0" y="0"/>
                </a:moveTo>
                <a:lnTo>
                  <a:pt x="21600" y="21600"/>
                </a:lnTo>
              </a:path>
            </a:pathLst>
          </a:custGeom>
          <a:noFill/>
          <a:ln w="25560">
            <a:solidFill>
              <a:schemeClr val="accent2"/>
            </a:solidFill>
            <a:round/>
          </a:ln>
        </p:spPr>
        <p:style>
          <a:lnRef idx="0"/>
          <a:fillRef idx="0"/>
          <a:effectRef idx="0"/>
          <a:fontRef idx="minor"/>
        </p:style>
      </p:sp>
      <p:sp>
        <p:nvSpPr>
          <p:cNvPr id="334" name="CustomShape 6"/>
          <p:cNvSpPr/>
          <p:nvPr/>
        </p:nvSpPr>
        <p:spPr>
          <a:xfrm flipH="1" rot="10800000">
            <a:off x="4242240" y="5733720"/>
            <a:ext cx="585000" cy="1075680"/>
          </a:xfrm>
          <a:custGeom>
            <a:avLst/>
            <a:gdLst/>
            <a:ahLst/>
            <a:rect l="l" t="t" r="r" b="b"/>
            <a:pathLst>
              <a:path w="21600" h="21600">
                <a:moveTo>
                  <a:pt x="0" y="0"/>
                </a:moveTo>
                <a:lnTo>
                  <a:pt x="21600" y="21600"/>
                </a:lnTo>
              </a:path>
            </a:pathLst>
          </a:custGeom>
          <a:noFill/>
          <a:ln w="25560">
            <a:solidFill>
              <a:schemeClr val="accent2"/>
            </a:solidFill>
            <a:round/>
          </a:ln>
        </p:spPr>
        <p:style>
          <a:lnRef idx="0"/>
          <a:fillRef idx="0"/>
          <a:effectRef idx="0"/>
          <a:fontRef idx="minor"/>
        </p:style>
      </p:sp>
      <p:sp>
        <p:nvSpPr>
          <p:cNvPr id="335" name="CustomShape 7"/>
          <p:cNvSpPr/>
          <p:nvPr/>
        </p:nvSpPr>
        <p:spPr>
          <a:xfrm flipH="1" rot="10800000">
            <a:off x="6832800" y="5881320"/>
            <a:ext cx="1880280" cy="1032840"/>
          </a:xfrm>
          <a:custGeom>
            <a:avLst/>
            <a:gdLst/>
            <a:ahLst/>
            <a:rect l="l" t="t" r="r" b="b"/>
            <a:pathLst>
              <a:path w="21600" h="21600">
                <a:moveTo>
                  <a:pt x="0" y="0"/>
                </a:moveTo>
                <a:lnTo>
                  <a:pt x="21600" y="21600"/>
                </a:lnTo>
              </a:path>
            </a:pathLst>
          </a:custGeom>
          <a:noFill/>
          <a:ln w="25560">
            <a:solidFill>
              <a:schemeClr val="accent2"/>
            </a:solidFill>
            <a:round/>
          </a:ln>
        </p:spPr>
        <p:style>
          <a:lnRef idx="0"/>
          <a:fillRef idx="0"/>
          <a:effectRef idx="0"/>
          <a:fontRef idx="minor"/>
        </p:style>
      </p:sp>
      <p:sp>
        <p:nvSpPr>
          <p:cNvPr id="336" name="CustomShape 8"/>
          <p:cNvSpPr/>
          <p:nvPr/>
        </p:nvSpPr>
        <p:spPr>
          <a:xfrm flipH="1" rot="10800000">
            <a:off x="3656520" y="6969600"/>
            <a:ext cx="375480" cy="2350800"/>
          </a:xfrm>
          <a:custGeom>
            <a:avLst/>
            <a:gdLst/>
            <a:ahLst/>
            <a:rect l="l" t="t" r="r" b="b"/>
            <a:pathLst>
              <a:path w="21600" h="21600">
                <a:moveTo>
                  <a:pt x="0" y="0"/>
                </a:moveTo>
                <a:lnTo>
                  <a:pt x="21600" y="21600"/>
                </a:lnTo>
              </a:path>
            </a:pathLst>
          </a:custGeom>
          <a:noFill/>
          <a:ln w="25560">
            <a:solidFill>
              <a:schemeClr val="accent2"/>
            </a:solidFill>
            <a:round/>
          </a:ln>
        </p:spPr>
        <p:style>
          <a:lnRef idx="0"/>
          <a:fillRef idx="0"/>
          <a:effectRef idx="0"/>
          <a:fontRef idx="minor"/>
        </p:style>
      </p:sp>
    </p:spTree>
  </p:cSld>
  <p:timing>
    <p:tnLst>
      <p:par>
        <p:cTn id="188" dur="indefinite" restart="never" nodeType="tmRoot">
          <p:childTnLst>
            <p:seq>
              <p:cTn id="189" dur="indefinite" nodeType="mainSeq">
                <p:childTnLst>
                  <p:par>
                    <p:cTn id="190" fill="hold">
                      <p:stCondLst>
                        <p:cond delay="indefinite"/>
                      </p:stCondLst>
                      <p:childTnLst>
                        <p:par>
                          <p:cTn id="191" fill="hold">
                            <p:stCondLst>
                              <p:cond delay="0"/>
                            </p:stCondLst>
                            <p:childTnLst>
                              <p:par>
                                <p:cTn id="192" nodeType="clickEffect" fill="hold" presetClass="entr" presetID="10">
                                  <p:stCondLst>
                                    <p:cond delay="0"/>
                                  </p:stCondLst>
                                  <p:childTnLst>
                                    <p:set>
                                      <p:cBhvr>
                                        <p:cTn id="193" dur="1" fill="hold">
                                          <p:stCondLst>
                                            <p:cond delay="0"/>
                                          </p:stCondLst>
                                        </p:cTn>
                                        <p:tgtEl>
                                          <p:spTgt spid="330"/>
                                        </p:tgtEl>
                                        <p:attrNameLst>
                                          <p:attrName>style.visibility</p:attrName>
                                        </p:attrNameLst>
                                      </p:cBhvr>
                                      <p:to>
                                        <p:strVal val="visible"/>
                                      </p:to>
                                    </p:set>
                                    <p:animEffect filter="fade" transition="in">
                                      <p:cBhvr additive="repl">
                                        <p:cTn id="194" dur="500"/>
                                        <p:tgtEl>
                                          <p:spTgt spid="330"/>
                                        </p:tgtEl>
                                      </p:cBhvr>
                                    </p:animEffect>
                                  </p:childTnLst>
                                </p:cTn>
                              </p:par>
                              <p:par>
                                <p:cTn id="195" nodeType="withEffect" fill="hold" presetClass="entr" presetID="10">
                                  <p:stCondLst>
                                    <p:cond delay="0"/>
                                  </p:stCondLst>
                                  <p:childTnLst>
                                    <p:set>
                                      <p:cBhvr>
                                        <p:cTn id="196" dur="1" fill="hold">
                                          <p:stCondLst>
                                            <p:cond delay="0"/>
                                          </p:stCondLst>
                                        </p:cTn>
                                        <p:tgtEl>
                                          <p:spTgt spid="331"/>
                                        </p:tgtEl>
                                        <p:attrNameLst>
                                          <p:attrName>style.visibility</p:attrName>
                                        </p:attrNameLst>
                                      </p:cBhvr>
                                      <p:to>
                                        <p:strVal val="visible"/>
                                      </p:to>
                                    </p:set>
                                    <p:animEffect filter="fade" transition="in">
                                      <p:cBhvr additive="repl">
                                        <p:cTn id="197" dur="500"/>
                                        <p:tgtEl>
                                          <p:spTgt spid="331"/>
                                        </p:tgtEl>
                                      </p:cBhvr>
                                    </p:animEffect>
                                  </p:childTnLst>
                                </p:cTn>
                              </p:par>
                              <p:par>
                                <p:cTn id="198" nodeType="withEffect" fill="hold" presetClass="entr" presetID="10">
                                  <p:stCondLst>
                                    <p:cond delay="0"/>
                                  </p:stCondLst>
                                  <p:childTnLst>
                                    <p:set>
                                      <p:cBhvr>
                                        <p:cTn id="199" dur="1" fill="hold">
                                          <p:stCondLst>
                                            <p:cond delay="0"/>
                                          </p:stCondLst>
                                        </p:cTn>
                                        <p:tgtEl>
                                          <p:spTgt spid="332"/>
                                        </p:tgtEl>
                                        <p:attrNameLst>
                                          <p:attrName>style.visibility</p:attrName>
                                        </p:attrNameLst>
                                      </p:cBhvr>
                                      <p:to>
                                        <p:strVal val="visible"/>
                                      </p:to>
                                    </p:set>
                                    <p:animEffect filter="fade" transition="in">
                                      <p:cBhvr additive="repl">
                                        <p:cTn id="200" dur="500"/>
                                        <p:tgtEl>
                                          <p:spTgt spid="332"/>
                                        </p:tgtEl>
                                      </p:cBhvr>
                                    </p:animEffect>
                                  </p:childTnLst>
                                </p:cTn>
                              </p:par>
                              <p:par>
                                <p:cTn id="201" nodeType="withEffect" fill="hold" presetClass="entr" presetID="10">
                                  <p:stCondLst>
                                    <p:cond delay="0"/>
                                  </p:stCondLst>
                                  <p:childTnLst>
                                    <p:set>
                                      <p:cBhvr>
                                        <p:cTn id="202" dur="1" fill="hold">
                                          <p:stCondLst>
                                            <p:cond delay="0"/>
                                          </p:stCondLst>
                                        </p:cTn>
                                        <p:tgtEl>
                                          <p:spTgt spid="333"/>
                                        </p:tgtEl>
                                        <p:attrNameLst>
                                          <p:attrName>style.visibility</p:attrName>
                                        </p:attrNameLst>
                                      </p:cBhvr>
                                      <p:to>
                                        <p:strVal val="visible"/>
                                      </p:to>
                                    </p:set>
                                    <p:animEffect filter="fade" transition="in">
                                      <p:cBhvr additive="repl">
                                        <p:cTn id="203" dur="500"/>
                                        <p:tgtEl>
                                          <p:spTgt spid="333"/>
                                        </p:tgtEl>
                                      </p:cBhvr>
                                    </p:animEffect>
                                  </p:childTnLst>
                                </p:cTn>
                              </p:par>
                              <p:par>
                                <p:cTn id="204" nodeType="withEffect" fill="hold" presetClass="entr" presetID="10">
                                  <p:stCondLst>
                                    <p:cond delay="0"/>
                                  </p:stCondLst>
                                  <p:childTnLst>
                                    <p:set>
                                      <p:cBhvr>
                                        <p:cTn id="205" dur="1" fill="hold">
                                          <p:stCondLst>
                                            <p:cond delay="0"/>
                                          </p:stCondLst>
                                        </p:cTn>
                                        <p:tgtEl>
                                          <p:spTgt spid="334"/>
                                        </p:tgtEl>
                                        <p:attrNameLst>
                                          <p:attrName>style.visibility</p:attrName>
                                        </p:attrNameLst>
                                      </p:cBhvr>
                                      <p:to>
                                        <p:strVal val="visible"/>
                                      </p:to>
                                    </p:set>
                                    <p:animEffect filter="fade" transition="in">
                                      <p:cBhvr additive="repl">
                                        <p:cTn id="206" dur="500"/>
                                        <p:tgtEl>
                                          <p:spTgt spid="334"/>
                                        </p:tgtEl>
                                      </p:cBhvr>
                                    </p:animEffect>
                                  </p:childTnLst>
                                </p:cTn>
                              </p:par>
                              <p:par>
                                <p:cTn id="207" nodeType="withEffect" fill="hold" presetClass="entr" presetID="10">
                                  <p:stCondLst>
                                    <p:cond delay="0"/>
                                  </p:stCondLst>
                                  <p:childTnLst>
                                    <p:set>
                                      <p:cBhvr>
                                        <p:cTn id="208" dur="1" fill="hold">
                                          <p:stCondLst>
                                            <p:cond delay="0"/>
                                          </p:stCondLst>
                                        </p:cTn>
                                        <p:tgtEl>
                                          <p:spTgt spid="335"/>
                                        </p:tgtEl>
                                        <p:attrNameLst>
                                          <p:attrName>style.visibility</p:attrName>
                                        </p:attrNameLst>
                                      </p:cBhvr>
                                      <p:to>
                                        <p:strVal val="visible"/>
                                      </p:to>
                                    </p:set>
                                    <p:animEffect filter="fade" transition="in">
                                      <p:cBhvr additive="repl">
                                        <p:cTn id="209" dur="500"/>
                                        <p:tgtEl>
                                          <p:spTgt spid="335"/>
                                        </p:tgtEl>
                                      </p:cBhvr>
                                    </p:animEffect>
                                  </p:childTnLst>
                                </p:cTn>
                              </p:par>
                              <p:par>
                                <p:cTn id="210" nodeType="withEffect" fill="hold" presetClass="entr" presetID="10">
                                  <p:stCondLst>
                                    <p:cond delay="0"/>
                                  </p:stCondLst>
                                  <p:childTnLst>
                                    <p:set>
                                      <p:cBhvr>
                                        <p:cTn id="211" dur="1" fill="hold">
                                          <p:stCondLst>
                                            <p:cond delay="0"/>
                                          </p:stCondLst>
                                        </p:cTn>
                                        <p:tgtEl>
                                          <p:spTgt spid="336"/>
                                        </p:tgtEl>
                                        <p:attrNameLst>
                                          <p:attrName>style.visibility</p:attrName>
                                        </p:attrNameLst>
                                      </p:cBhvr>
                                      <p:to>
                                        <p:strVal val="visible"/>
                                      </p:to>
                                    </p:set>
                                    <p:animEffect filter="fade" transition="in">
                                      <p:cBhvr additive="repl">
                                        <p:cTn id="212" dur="500"/>
                                        <p:tgtEl>
                                          <p:spTgt spid="336"/>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Solution: use Tor</a:t>
            </a:r>
            <a:endParaRPr b="0" lang="en-US" sz="3600" spc="-1" strike="noStrike">
              <a:latin typeface="Arial"/>
            </a:endParaRPr>
          </a:p>
        </p:txBody>
      </p:sp>
      <p:sp>
        <p:nvSpPr>
          <p:cNvPr id="338"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Caveat: Tor is intended for low-latency activities such as web browsing</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u="sng">
                <a:solidFill>
                  <a:srgbClr val="000000"/>
                </a:solidFill>
                <a:uFillTx/>
                <a:latin typeface="Trebuchet MS"/>
                <a:ea typeface="Trebuchet MS"/>
              </a:rPr>
              <a:t>Mix nets</a:t>
            </a:r>
            <a:r>
              <a:rPr b="0" lang="en-US" sz="3000" spc="-1" strike="noStrike">
                <a:solidFill>
                  <a:srgbClr val="000000"/>
                </a:solidFill>
                <a:latin typeface="Trebuchet MS"/>
                <a:ea typeface="Trebuchet MS"/>
              </a:rPr>
              <a:t> might provide better anonymity</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u="sng">
                <a:solidFill>
                  <a:srgbClr val="000000"/>
                </a:solidFill>
                <a:uFillTx/>
                <a:latin typeface="Trebuchet MS"/>
                <a:ea typeface="Trebuchet MS"/>
              </a:rPr>
              <a:t>BUT</a:t>
            </a:r>
            <a:r>
              <a:rPr b="0" lang="en-US" sz="3000" spc="-1" strike="noStrike">
                <a:solidFill>
                  <a:srgbClr val="000000"/>
                </a:solidFill>
                <a:latin typeface="Trebuchet MS"/>
                <a:ea typeface="Trebuchet MS"/>
              </a:rPr>
              <a:t> Tor is what’s deployed and works</a:t>
            </a:r>
            <a:endParaRPr b="0" lang="en-US" sz="3000" spc="-1" strike="noStrike">
              <a:latin typeface="Arial"/>
            </a:endParaRPr>
          </a:p>
        </p:txBody>
      </p:sp>
    </p:spTree>
  </p:cSld>
  <p:timing>
    <p:tnLst>
      <p:par>
        <p:cTn id="213" dur="indefinite" restart="never" nodeType="tmRoot">
          <p:childTnLst>
            <p:seq>
              <p:cTn id="214" nodeType="mainSeq"/>
              <p:prevCondLst>
                <p:cond delay="0" evt="onPrev">
                  <p:tgtEl>
                    <p:sldTgt/>
                  </p:tgtEl>
                </p:cond>
              </p:prevCondLst>
              <p:nextCondLst>
                <p:cond delay="0" evt="onNext">
                  <p:tgtEl>
                    <p:sldTgt/>
                  </p:tgtEl>
                </p:cond>
              </p:nextCondLst>
            </p:seq>
          </p:childTnLst>
        </p:cTn>
      </p:par>
    </p:tnLst>
  </p:timing>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CustomShape 1"/>
          <p:cNvSpPr/>
          <p:nvPr/>
        </p:nvSpPr>
        <p:spPr>
          <a:xfrm>
            <a:off x="685800" y="1690560"/>
            <a:ext cx="7771680" cy="784080"/>
          </a:xfrm>
          <a:prstGeom prst="rect">
            <a:avLst/>
          </a:prstGeom>
          <a:noFill/>
          <a:ln>
            <a:noFill/>
          </a:ln>
        </p:spPr>
        <p:style>
          <a:lnRef idx="0"/>
          <a:fillRef idx="0"/>
          <a:effectRef idx="0"/>
          <a:fontRef idx="minor"/>
        </p:style>
        <p:txBody>
          <a:bodyPr lIns="90000" rIns="90000" tIns="91440" bIns="91440"/>
          <a:p>
            <a:pPr algn="ctr">
              <a:lnSpc>
                <a:spcPct val="100000"/>
              </a:lnSpc>
            </a:pPr>
            <a:r>
              <a:rPr b="0" lang="en-US" sz="3000" spc="-1" strike="noStrike">
                <a:solidFill>
                  <a:srgbClr val="000000"/>
                </a:solidFill>
                <a:latin typeface="Trebuchet MS"/>
                <a:ea typeface="Trebuchet MS"/>
              </a:rPr>
              <a:t>Mixing</a:t>
            </a:r>
            <a:endParaRPr b="0" lang="en-US" sz="3000" spc="-1" strike="noStrike">
              <a:latin typeface="Arial"/>
            </a:endParaRPr>
          </a:p>
        </p:txBody>
      </p:sp>
    </p:spTree>
  </p:cSld>
  <p:timing>
    <p:tnLst>
      <p:par>
        <p:cTn id="215" dur="indefinite" restart="never" nodeType="tmRoot">
          <p:childTnLst>
            <p:seq>
              <p:cTn id="216" nodeType="mainSeq"/>
              <p:prevCondLst>
                <p:cond delay="0" evt="onPrev">
                  <p:tgtEl>
                    <p:sldTgt/>
                  </p:tgtEl>
                </p:cond>
              </p:prevCondLst>
              <p:nextCondLst>
                <p:cond delay="0" evt="onNext">
                  <p:tgtEl>
                    <p:sldTgt/>
                  </p:tgtEl>
                </p:cond>
              </p:nextCondLst>
            </p:seq>
          </p:childTnLst>
        </p:cTn>
      </p:par>
    </p:tnLst>
  </p:timing>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000" spc="-1" strike="noStrike">
                <a:solidFill>
                  <a:srgbClr val="000000"/>
                </a:solidFill>
                <a:latin typeface="Trebuchet MS"/>
                <a:ea typeface="Trebuchet MS"/>
              </a:rPr>
              <a:t>To protect anonymity, use an intermediary</a:t>
            </a:r>
            <a:endParaRPr b="0" lang="en-US" sz="3000" spc="-1" strike="noStrike">
              <a:latin typeface="Arial"/>
            </a:endParaRPr>
          </a:p>
        </p:txBody>
      </p:sp>
      <p:sp>
        <p:nvSpPr>
          <p:cNvPr id="341" name="CustomShape 2"/>
          <p:cNvSpPr/>
          <p:nvPr/>
        </p:nvSpPr>
        <p:spPr>
          <a:xfrm>
            <a:off x="3352680" y="1581120"/>
            <a:ext cx="2133000" cy="3123360"/>
          </a:xfrm>
          <a:prstGeom prst="ellipse">
            <a:avLst/>
          </a:prstGeom>
          <a:solidFill>
            <a:schemeClr val="lt1"/>
          </a:solidFill>
          <a:ln w="25560">
            <a:solidFill>
              <a:srgbClr val="a3a3a3"/>
            </a:solidFill>
            <a:round/>
          </a:ln>
        </p:spPr>
        <p:style>
          <a:lnRef idx="0"/>
          <a:fillRef idx="0"/>
          <a:effectRef idx="0"/>
          <a:fontRef idx="minor"/>
        </p:style>
      </p:sp>
      <p:sp>
        <p:nvSpPr>
          <p:cNvPr id="342" name="CustomShape 3"/>
          <p:cNvSpPr/>
          <p:nvPr/>
        </p:nvSpPr>
        <p:spPr>
          <a:xfrm>
            <a:off x="4397400" y="2190600"/>
            <a:ext cx="75600" cy="75600"/>
          </a:xfrm>
          <a:prstGeom prst="ellipse">
            <a:avLst/>
          </a:prstGeom>
          <a:solidFill>
            <a:schemeClr val="accent1"/>
          </a:solidFill>
          <a:ln w="25560">
            <a:solidFill>
              <a:srgbClr val="2a5e88"/>
            </a:solidFill>
            <a:round/>
          </a:ln>
        </p:spPr>
        <p:style>
          <a:lnRef idx="0"/>
          <a:fillRef idx="0"/>
          <a:effectRef idx="0"/>
          <a:fontRef idx="minor"/>
        </p:style>
      </p:sp>
      <p:sp>
        <p:nvSpPr>
          <p:cNvPr id="343" name="CustomShape 4"/>
          <p:cNvSpPr/>
          <p:nvPr/>
        </p:nvSpPr>
        <p:spPr>
          <a:xfrm>
            <a:off x="2775960" y="2190600"/>
            <a:ext cx="75600" cy="75600"/>
          </a:xfrm>
          <a:prstGeom prst="ellipse">
            <a:avLst/>
          </a:prstGeom>
          <a:solidFill>
            <a:schemeClr val="accent1"/>
          </a:solidFill>
          <a:ln w="25560">
            <a:solidFill>
              <a:srgbClr val="2a5e88"/>
            </a:solidFill>
            <a:round/>
          </a:ln>
        </p:spPr>
        <p:style>
          <a:lnRef idx="0"/>
          <a:fillRef idx="0"/>
          <a:effectRef idx="0"/>
          <a:fontRef idx="minor"/>
        </p:style>
      </p:sp>
      <p:pic>
        <p:nvPicPr>
          <p:cNvPr id="344" name="Google Shape;299;p41" descr=""/>
          <p:cNvPicPr/>
          <p:nvPr/>
        </p:nvPicPr>
        <p:blipFill>
          <a:blip r:embed="rId1"/>
          <a:stretch/>
        </p:blipFill>
        <p:spPr>
          <a:xfrm>
            <a:off x="1981440" y="1873440"/>
            <a:ext cx="571680" cy="710280"/>
          </a:xfrm>
          <a:prstGeom prst="rect">
            <a:avLst/>
          </a:prstGeom>
          <a:ln>
            <a:noFill/>
          </a:ln>
        </p:spPr>
      </p:pic>
      <p:pic>
        <p:nvPicPr>
          <p:cNvPr id="345" name="Google Shape;300;p41" descr=""/>
          <p:cNvPicPr/>
          <p:nvPr/>
        </p:nvPicPr>
        <p:blipFill>
          <a:blip r:embed="rId2"/>
          <a:stretch/>
        </p:blipFill>
        <p:spPr>
          <a:xfrm>
            <a:off x="1981440" y="3740040"/>
            <a:ext cx="571680" cy="710280"/>
          </a:xfrm>
          <a:prstGeom prst="rect">
            <a:avLst/>
          </a:prstGeom>
          <a:ln>
            <a:noFill/>
          </a:ln>
        </p:spPr>
      </p:pic>
      <p:pic>
        <p:nvPicPr>
          <p:cNvPr id="346" name="Google Shape;301;p41" descr=""/>
          <p:cNvPicPr/>
          <p:nvPr/>
        </p:nvPicPr>
        <p:blipFill>
          <a:blip r:embed="rId3"/>
          <a:stretch/>
        </p:blipFill>
        <p:spPr>
          <a:xfrm>
            <a:off x="1981440" y="2831760"/>
            <a:ext cx="561600" cy="697680"/>
          </a:xfrm>
          <a:prstGeom prst="rect">
            <a:avLst/>
          </a:prstGeom>
          <a:ln>
            <a:noFill/>
          </a:ln>
        </p:spPr>
      </p:pic>
      <p:sp>
        <p:nvSpPr>
          <p:cNvPr id="347" name="CustomShape 5"/>
          <p:cNvSpPr/>
          <p:nvPr/>
        </p:nvSpPr>
        <p:spPr>
          <a:xfrm>
            <a:off x="2852280" y="2228760"/>
            <a:ext cx="154476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348" name="CustomShape 6"/>
          <p:cNvSpPr/>
          <p:nvPr/>
        </p:nvSpPr>
        <p:spPr>
          <a:xfrm>
            <a:off x="4398480" y="3142800"/>
            <a:ext cx="75600" cy="75600"/>
          </a:xfrm>
          <a:prstGeom prst="ellipse">
            <a:avLst/>
          </a:prstGeom>
          <a:solidFill>
            <a:srgbClr val="ff0000"/>
          </a:solidFill>
          <a:ln w="25560">
            <a:solidFill>
              <a:srgbClr val="990000"/>
            </a:solidFill>
            <a:round/>
          </a:ln>
        </p:spPr>
        <p:style>
          <a:lnRef idx="0"/>
          <a:fillRef idx="0"/>
          <a:effectRef idx="0"/>
          <a:fontRef idx="minor"/>
        </p:style>
      </p:sp>
      <p:sp>
        <p:nvSpPr>
          <p:cNvPr id="349" name="CustomShape 7"/>
          <p:cNvSpPr/>
          <p:nvPr/>
        </p:nvSpPr>
        <p:spPr>
          <a:xfrm>
            <a:off x="2777040" y="3142800"/>
            <a:ext cx="75600" cy="75600"/>
          </a:xfrm>
          <a:prstGeom prst="ellipse">
            <a:avLst/>
          </a:prstGeom>
          <a:solidFill>
            <a:srgbClr val="ff0000"/>
          </a:solidFill>
          <a:ln w="25560">
            <a:solidFill>
              <a:srgbClr val="990000"/>
            </a:solidFill>
            <a:round/>
          </a:ln>
        </p:spPr>
        <p:style>
          <a:lnRef idx="0"/>
          <a:fillRef idx="0"/>
          <a:effectRef idx="0"/>
          <a:fontRef idx="minor"/>
        </p:style>
      </p:sp>
      <p:sp>
        <p:nvSpPr>
          <p:cNvPr id="350" name="CustomShape 8"/>
          <p:cNvSpPr/>
          <p:nvPr/>
        </p:nvSpPr>
        <p:spPr>
          <a:xfrm>
            <a:off x="2853000" y="3180960"/>
            <a:ext cx="154476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351" name="CustomShape 9"/>
          <p:cNvSpPr/>
          <p:nvPr/>
        </p:nvSpPr>
        <p:spPr>
          <a:xfrm>
            <a:off x="4398480" y="4057560"/>
            <a:ext cx="75600" cy="75600"/>
          </a:xfrm>
          <a:prstGeom prst="ellipse">
            <a:avLst/>
          </a:prstGeom>
          <a:solidFill>
            <a:srgbClr val="00b050"/>
          </a:solidFill>
          <a:ln w="25560">
            <a:solidFill>
              <a:srgbClr val="007434"/>
            </a:solidFill>
            <a:round/>
          </a:ln>
        </p:spPr>
        <p:style>
          <a:lnRef idx="0"/>
          <a:fillRef idx="0"/>
          <a:effectRef idx="0"/>
          <a:fontRef idx="minor"/>
        </p:style>
      </p:sp>
      <p:sp>
        <p:nvSpPr>
          <p:cNvPr id="352" name="CustomShape 10"/>
          <p:cNvSpPr/>
          <p:nvPr/>
        </p:nvSpPr>
        <p:spPr>
          <a:xfrm>
            <a:off x="2777040" y="4057560"/>
            <a:ext cx="75600" cy="75600"/>
          </a:xfrm>
          <a:prstGeom prst="ellipse">
            <a:avLst/>
          </a:prstGeom>
          <a:solidFill>
            <a:srgbClr val="00b050"/>
          </a:solidFill>
          <a:ln w="25560">
            <a:solidFill>
              <a:srgbClr val="007434"/>
            </a:solidFill>
            <a:round/>
          </a:ln>
        </p:spPr>
        <p:style>
          <a:lnRef idx="0"/>
          <a:fillRef idx="0"/>
          <a:effectRef idx="0"/>
          <a:fontRef idx="minor"/>
        </p:style>
      </p:sp>
      <p:sp>
        <p:nvSpPr>
          <p:cNvPr id="353" name="CustomShape 11"/>
          <p:cNvSpPr/>
          <p:nvPr/>
        </p:nvSpPr>
        <p:spPr>
          <a:xfrm>
            <a:off x="2853000" y="4095720"/>
            <a:ext cx="154476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Tree>
  </p:cSld>
  <p:timing>
    <p:tnLst>
      <p:par>
        <p:cTn id="217" dur="indefinite" restart="never" nodeType="tmRoot">
          <p:childTnLst>
            <p:seq>
              <p:cTn id="218" dur="indefinite" nodeType="mainSeq">
                <p:childTnLst>
                  <p:par>
                    <p:cTn id="219" fill="hold">
                      <p:stCondLst>
                        <p:cond delay="indefinite"/>
                      </p:stCondLst>
                      <p:childTnLst>
                        <p:par>
                          <p:cTn id="220" fill="hold">
                            <p:stCondLst>
                              <p:cond delay="0"/>
                            </p:stCondLst>
                            <p:childTnLst>
                              <p:par>
                                <p:cTn id="221" nodeType="clickEffect" fill="hold" presetClass="exit" presetID="10">
                                  <p:stCondLst>
                                    <p:cond delay="0"/>
                                  </p:stCondLst>
                                  <p:childTnLst>
                                    <p:animEffect filter="fade" transition="in">
                                      <p:cBhvr additive="repl">
                                        <p:cTn id="222" dur="500"/>
                                        <p:tgtEl>
                                          <p:spTgt spid="345"/>
                                        </p:tgtEl>
                                      </p:cBhvr>
                                    </p:animEffect>
                                    <p:set>
                                      <p:cBhvr>
                                        <p:cTn id="223" dur="1" fill="hold">
                                          <p:stCondLst>
                                            <p:cond delay="500"/>
                                          </p:stCondLst>
                                        </p:cTn>
                                        <p:tgtEl>
                                          <p:spTgt spid="345"/>
                                        </p:tgtEl>
                                        <p:attrNameLst>
                                          <p:attrName>style.visibility</p:attrName>
                                        </p:attrNameLst>
                                      </p:cBhvr>
                                      <p:to>
                                        <p:strVal val="hidden"/>
                                      </p:to>
                                    </p:set>
                                  </p:childTnLst>
                                </p:cTn>
                              </p:par>
                              <p:par>
                                <p:cTn id="224" nodeType="withEffect" fill="hold" presetClass="exit" presetID="10">
                                  <p:stCondLst>
                                    <p:cond delay="0"/>
                                  </p:stCondLst>
                                  <p:childTnLst>
                                    <p:animEffect filter="fade" transition="in">
                                      <p:cBhvr additive="repl">
                                        <p:cTn id="225" dur="500"/>
                                        <p:tgtEl>
                                          <p:spTgt spid="346"/>
                                        </p:tgtEl>
                                      </p:cBhvr>
                                    </p:animEffect>
                                    <p:set>
                                      <p:cBhvr>
                                        <p:cTn id="226" dur="1" fill="hold">
                                          <p:stCondLst>
                                            <p:cond delay="500"/>
                                          </p:stCondLst>
                                        </p:cTn>
                                        <p:tgtEl>
                                          <p:spTgt spid="346"/>
                                        </p:tgtEl>
                                        <p:attrNameLst>
                                          <p:attrName>style.visibility</p:attrName>
                                        </p:attrNameLst>
                                      </p:cBhvr>
                                      <p:to>
                                        <p:strVal val="hidden"/>
                                      </p:to>
                                    </p:set>
                                  </p:childTnLst>
                                </p:cTn>
                              </p:par>
                              <p:par>
                                <p:cTn id="227" nodeType="withEffect" fill="hold" presetClass="exit" presetID="10">
                                  <p:stCondLst>
                                    <p:cond delay="0"/>
                                  </p:stCondLst>
                                  <p:childTnLst>
                                    <p:animEffect filter="fade" transition="in">
                                      <p:cBhvr additive="repl">
                                        <p:cTn id="228" dur="500"/>
                                        <p:tgtEl>
                                          <p:spTgt spid="344"/>
                                        </p:tgtEl>
                                      </p:cBhvr>
                                    </p:animEffect>
                                    <p:set>
                                      <p:cBhvr>
                                        <p:cTn id="229" dur="1" fill="hold">
                                          <p:stCondLst>
                                            <p:cond delay="500"/>
                                          </p:stCondLst>
                                        </p:cTn>
                                        <p:tgtEl>
                                          <p:spTgt spid="344"/>
                                        </p:tgtEl>
                                        <p:attrNameLst>
                                          <p:attrName>style.visibility</p:attrName>
                                        </p:attrNameLst>
                                      </p:cBhvr>
                                      <p:to>
                                        <p:strVal val="hidden"/>
                                      </p:to>
                                    </p:set>
                                  </p:childTnLst>
                                </p:cTn>
                              </p:par>
                              <p:par>
                                <p:cTn id="230" nodeType="withEffect" fill="hold" presetClass="exit" presetID="10">
                                  <p:stCondLst>
                                    <p:cond delay="0"/>
                                  </p:stCondLst>
                                  <p:childTnLst>
                                    <p:animEffect filter="fade" transition="in">
                                      <p:cBhvr additive="repl">
                                        <p:cTn id="231" dur="500"/>
                                        <p:tgtEl>
                                          <p:spTgt spid="343"/>
                                        </p:tgtEl>
                                      </p:cBhvr>
                                    </p:animEffect>
                                    <p:set>
                                      <p:cBhvr>
                                        <p:cTn id="232" dur="1" fill="hold">
                                          <p:stCondLst>
                                            <p:cond delay="500"/>
                                          </p:stCondLst>
                                        </p:cTn>
                                        <p:tgtEl>
                                          <p:spTgt spid="343"/>
                                        </p:tgtEl>
                                        <p:attrNameLst>
                                          <p:attrName>style.visibility</p:attrName>
                                        </p:attrNameLst>
                                      </p:cBhvr>
                                      <p:to>
                                        <p:strVal val="hidden"/>
                                      </p:to>
                                    </p:set>
                                  </p:childTnLst>
                                </p:cTn>
                              </p:par>
                              <p:par>
                                <p:cTn id="233" nodeType="withEffect" fill="hold" presetClass="exit" presetID="10">
                                  <p:stCondLst>
                                    <p:cond delay="0"/>
                                  </p:stCondLst>
                                  <p:childTnLst>
                                    <p:animEffect filter="fade" transition="in">
                                      <p:cBhvr additive="repl">
                                        <p:cTn id="234" dur="500"/>
                                        <p:tgtEl>
                                          <p:spTgt spid="349"/>
                                        </p:tgtEl>
                                      </p:cBhvr>
                                    </p:animEffect>
                                    <p:set>
                                      <p:cBhvr>
                                        <p:cTn id="235" dur="1" fill="hold">
                                          <p:stCondLst>
                                            <p:cond delay="500"/>
                                          </p:stCondLst>
                                        </p:cTn>
                                        <p:tgtEl>
                                          <p:spTgt spid="349"/>
                                        </p:tgtEl>
                                        <p:attrNameLst>
                                          <p:attrName>style.visibility</p:attrName>
                                        </p:attrNameLst>
                                      </p:cBhvr>
                                      <p:to>
                                        <p:strVal val="hidden"/>
                                      </p:to>
                                    </p:set>
                                  </p:childTnLst>
                                </p:cTn>
                              </p:par>
                              <p:par>
                                <p:cTn id="236" nodeType="withEffect" fill="hold" presetClass="exit" presetID="10">
                                  <p:stCondLst>
                                    <p:cond delay="0"/>
                                  </p:stCondLst>
                                  <p:childTnLst>
                                    <p:animEffect filter="fade" transition="in">
                                      <p:cBhvr additive="repl">
                                        <p:cTn id="237" dur="500"/>
                                        <p:tgtEl>
                                          <p:spTgt spid="352"/>
                                        </p:tgtEl>
                                      </p:cBhvr>
                                    </p:animEffect>
                                    <p:set>
                                      <p:cBhvr>
                                        <p:cTn id="238" dur="1" fill="hold">
                                          <p:stCondLst>
                                            <p:cond delay="500"/>
                                          </p:stCondLst>
                                        </p:cTn>
                                        <p:tgtEl>
                                          <p:spTgt spid="352"/>
                                        </p:tgtEl>
                                        <p:attrNameLst>
                                          <p:attrName>style.visibility</p:attrName>
                                        </p:attrNameLst>
                                      </p:cBhvr>
                                      <p:to>
                                        <p:strVal val="hidden"/>
                                      </p:to>
                                    </p:set>
                                  </p:childTnLst>
                                </p:cTn>
                              </p:par>
                              <p:par>
                                <p:cTn id="239" nodeType="withEffect" fill="hold" presetClass="exit" presetID="10">
                                  <p:stCondLst>
                                    <p:cond delay="0"/>
                                  </p:stCondLst>
                                  <p:childTnLst>
                                    <p:animEffect filter="fade" transition="in">
                                      <p:cBhvr additive="repl">
                                        <p:cTn id="240" dur="500"/>
                                        <p:tgtEl>
                                          <p:spTgt spid="353"/>
                                        </p:tgtEl>
                                      </p:cBhvr>
                                    </p:animEffect>
                                    <p:set>
                                      <p:cBhvr>
                                        <p:cTn id="241" dur="1" fill="hold">
                                          <p:stCondLst>
                                            <p:cond delay="500"/>
                                          </p:stCondLst>
                                        </p:cTn>
                                        <p:tgtEl>
                                          <p:spTgt spid="353"/>
                                        </p:tgtEl>
                                        <p:attrNameLst>
                                          <p:attrName>style.visibility</p:attrName>
                                        </p:attrNameLst>
                                      </p:cBhvr>
                                      <p:to>
                                        <p:strVal val="hidden"/>
                                      </p:to>
                                    </p:set>
                                  </p:childTnLst>
                                </p:cTn>
                              </p:par>
                              <p:par>
                                <p:cTn id="242" nodeType="withEffect" fill="hold" presetClass="exit" presetID="10">
                                  <p:stCondLst>
                                    <p:cond delay="0"/>
                                  </p:stCondLst>
                                  <p:childTnLst>
                                    <p:animEffect filter="fade" transition="in">
                                      <p:cBhvr additive="repl">
                                        <p:cTn id="243" dur="500"/>
                                        <p:tgtEl>
                                          <p:spTgt spid="350"/>
                                        </p:tgtEl>
                                      </p:cBhvr>
                                    </p:animEffect>
                                    <p:set>
                                      <p:cBhvr>
                                        <p:cTn id="244" dur="1" fill="hold">
                                          <p:stCondLst>
                                            <p:cond delay="500"/>
                                          </p:stCondLst>
                                        </p:cTn>
                                        <p:tgtEl>
                                          <p:spTgt spid="350"/>
                                        </p:tgtEl>
                                        <p:attrNameLst>
                                          <p:attrName>style.visibility</p:attrName>
                                        </p:attrNameLst>
                                      </p:cBhvr>
                                      <p:to>
                                        <p:strVal val="hidden"/>
                                      </p:to>
                                    </p:set>
                                  </p:childTnLst>
                                </p:cTn>
                              </p:par>
                              <p:par>
                                <p:cTn id="245" nodeType="withEffect" fill="hold" presetClass="exit" presetID="10">
                                  <p:stCondLst>
                                    <p:cond delay="0"/>
                                  </p:stCondLst>
                                  <p:childTnLst>
                                    <p:animEffect filter="fade" transition="in">
                                      <p:cBhvr additive="repl">
                                        <p:cTn id="246" dur="500"/>
                                        <p:tgtEl>
                                          <p:spTgt spid="347"/>
                                        </p:tgtEl>
                                      </p:cBhvr>
                                    </p:animEffect>
                                    <p:set>
                                      <p:cBhvr>
                                        <p:cTn id="247" dur="1" fill="hold">
                                          <p:stCondLst>
                                            <p:cond delay="500"/>
                                          </p:stCondLst>
                                        </p:cTn>
                                        <p:tgtEl>
                                          <p:spTgt spid="347"/>
                                        </p:tgtEl>
                                        <p:attrNameLst>
                                          <p:attrName>style.visibility</p:attrName>
                                        </p:attrNameLst>
                                      </p:cBhvr>
                                      <p:to>
                                        <p:strVal val="hidden"/>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4"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000" spc="-1" strike="noStrike">
                <a:solidFill>
                  <a:srgbClr val="000000"/>
                </a:solidFill>
                <a:latin typeface="Trebuchet MS"/>
                <a:ea typeface="Trebuchet MS"/>
              </a:rPr>
              <a:t>To protect anonymity, use an intermediary</a:t>
            </a:r>
            <a:endParaRPr b="0" lang="en-US" sz="3000" spc="-1" strike="noStrike">
              <a:latin typeface="Arial"/>
            </a:endParaRPr>
          </a:p>
        </p:txBody>
      </p:sp>
      <p:sp>
        <p:nvSpPr>
          <p:cNvPr id="355" name="CustomShape 2"/>
          <p:cNvSpPr/>
          <p:nvPr/>
        </p:nvSpPr>
        <p:spPr>
          <a:xfrm>
            <a:off x="457200" y="1504800"/>
            <a:ext cx="2894760" cy="342000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2800" spc="-1" strike="noStrike">
                <a:solidFill>
                  <a:srgbClr val="000000"/>
                </a:solidFill>
                <a:latin typeface="Trebuchet MS"/>
                <a:ea typeface="Trebuchet MS"/>
              </a:rPr>
              <a:t>Online wallets do this</a:t>
            </a:r>
            <a:endParaRPr b="0" lang="en-US" sz="2800" spc="-1" strike="noStrike">
              <a:latin typeface="Arial"/>
            </a:endParaRPr>
          </a:p>
          <a:p>
            <a:pPr>
              <a:lnSpc>
                <a:spcPct val="100000"/>
              </a:lnSpc>
            </a:pP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Do they provide anonymity?!</a:t>
            </a:r>
            <a:endParaRPr b="0" lang="en-US" sz="2800" spc="-1" strike="noStrike">
              <a:latin typeface="Arial"/>
            </a:endParaRPr>
          </a:p>
        </p:txBody>
      </p:sp>
      <p:sp>
        <p:nvSpPr>
          <p:cNvPr id="356" name="CustomShape 3"/>
          <p:cNvSpPr/>
          <p:nvPr/>
        </p:nvSpPr>
        <p:spPr>
          <a:xfrm>
            <a:off x="3352680" y="1581120"/>
            <a:ext cx="2133000" cy="3123360"/>
          </a:xfrm>
          <a:prstGeom prst="ellipse">
            <a:avLst/>
          </a:prstGeom>
          <a:solidFill>
            <a:schemeClr val="lt1"/>
          </a:solidFill>
          <a:ln w="25560">
            <a:solidFill>
              <a:srgbClr val="a3a3a3"/>
            </a:solidFill>
            <a:round/>
          </a:ln>
        </p:spPr>
        <p:style>
          <a:lnRef idx="0"/>
          <a:fillRef idx="0"/>
          <a:effectRef idx="0"/>
          <a:fontRef idx="minor"/>
        </p:style>
      </p:sp>
      <p:sp>
        <p:nvSpPr>
          <p:cNvPr id="357" name="CustomShape 4"/>
          <p:cNvSpPr/>
          <p:nvPr/>
        </p:nvSpPr>
        <p:spPr>
          <a:xfrm>
            <a:off x="4401720" y="2190600"/>
            <a:ext cx="75600" cy="75600"/>
          </a:xfrm>
          <a:prstGeom prst="ellipse">
            <a:avLst/>
          </a:prstGeom>
          <a:solidFill>
            <a:srgbClr val="a3a3a3"/>
          </a:solidFill>
          <a:ln w="25560">
            <a:solidFill>
              <a:srgbClr val="4c4c4c"/>
            </a:solidFill>
            <a:round/>
          </a:ln>
        </p:spPr>
        <p:style>
          <a:lnRef idx="0"/>
          <a:fillRef idx="0"/>
          <a:effectRef idx="0"/>
          <a:fontRef idx="minor"/>
        </p:style>
      </p:sp>
      <p:sp>
        <p:nvSpPr>
          <p:cNvPr id="358" name="CustomShape 5"/>
          <p:cNvSpPr/>
          <p:nvPr/>
        </p:nvSpPr>
        <p:spPr>
          <a:xfrm>
            <a:off x="4402440" y="3142800"/>
            <a:ext cx="75600" cy="75600"/>
          </a:xfrm>
          <a:prstGeom prst="ellipse">
            <a:avLst/>
          </a:prstGeom>
          <a:solidFill>
            <a:srgbClr val="a3a3a3"/>
          </a:solidFill>
          <a:ln w="25560">
            <a:solidFill>
              <a:srgbClr val="4c4c4c"/>
            </a:solidFill>
            <a:round/>
          </a:ln>
        </p:spPr>
        <p:style>
          <a:lnRef idx="0"/>
          <a:fillRef idx="0"/>
          <a:effectRef idx="0"/>
          <a:fontRef idx="minor"/>
        </p:style>
      </p:sp>
      <p:sp>
        <p:nvSpPr>
          <p:cNvPr id="359" name="CustomShape 6"/>
          <p:cNvSpPr/>
          <p:nvPr/>
        </p:nvSpPr>
        <p:spPr>
          <a:xfrm>
            <a:off x="4402440" y="4057560"/>
            <a:ext cx="75600" cy="75600"/>
          </a:xfrm>
          <a:prstGeom prst="ellipse">
            <a:avLst/>
          </a:prstGeom>
          <a:solidFill>
            <a:srgbClr val="a3a3a3"/>
          </a:solidFill>
          <a:ln w="25560">
            <a:solidFill>
              <a:srgbClr val="4c4c4c"/>
            </a:solidFill>
            <a:round/>
          </a:ln>
        </p:spPr>
        <p:style>
          <a:lnRef idx="0"/>
          <a:fillRef idx="0"/>
          <a:effectRef idx="0"/>
          <a:fontRef idx="minor"/>
        </p:style>
      </p:sp>
      <p:sp>
        <p:nvSpPr>
          <p:cNvPr id="360" name="CustomShape 7"/>
          <p:cNvSpPr/>
          <p:nvPr/>
        </p:nvSpPr>
        <p:spPr>
          <a:xfrm>
            <a:off x="6044400" y="3144600"/>
            <a:ext cx="75600" cy="75600"/>
          </a:xfrm>
          <a:prstGeom prst="ellipse">
            <a:avLst/>
          </a:prstGeom>
          <a:solidFill>
            <a:schemeClr val="accent1"/>
          </a:solidFill>
          <a:ln w="25560">
            <a:solidFill>
              <a:srgbClr val="2a5e88"/>
            </a:solidFill>
            <a:round/>
          </a:ln>
        </p:spPr>
        <p:style>
          <a:lnRef idx="0"/>
          <a:fillRef idx="0"/>
          <a:effectRef idx="0"/>
          <a:fontRef idx="minor"/>
        </p:style>
      </p:sp>
      <p:pic>
        <p:nvPicPr>
          <p:cNvPr id="361" name="Google Shape;320;p42" descr=""/>
          <p:cNvPicPr/>
          <p:nvPr/>
        </p:nvPicPr>
        <p:blipFill>
          <a:blip r:embed="rId1"/>
          <a:stretch/>
        </p:blipFill>
        <p:spPr>
          <a:xfrm>
            <a:off x="6285600" y="2827080"/>
            <a:ext cx="571680" cy="710280"/>
          </a:xfrm>
          <a:prstGeom prst="rect">
            <a:avLst/>
          </a:prstGeom>
          <a:ln>
            <a:noFill/>
          </a:ln>
        </p:spPr>
      </p:pic>
      <p:pic>
        <p:nvPicPr>
          <p:cNvPr id="362" name="Google Shape;321;p42" descr=""/>
          <p:cNvPicPr/>
          <p:nvPr/>
        </p:nvPicPr>
        <p:blipFill>
          <a:blip r:embed="rId2"/>
          <a:stretch/>
        </p:blipFill>
        <p:spPr>
          <a:xfrm>
            <a:off x="6285600" y="1873440"/>
            <a:ext cx="571680" cy="710280"/>
          </a:xfrm>
          <a:prstGeom prst="rect">
            <a:avLst/>
          </a:prstGeom>
          <a:ln>
            <a:noFill/>
          </a:ln>
        </p:spPr>
      </p:pic>
      <p:pic>
        <p:nvPicPr>
          <p:cNvPr id="363" name="Google Shape;322;p42" descr=""/>
          <p:cNvPicPr/>
          <p:nvPr/>
        </p:nvPicPr>
        <p:blipFill>
          <a:blip r:embed="rId3"/>
          <a:stretch/>
        </p:blipFill>
        <p:spPr>
          <a:xfrm>
            <a:off x="6285600" y="3742920"/>
            <a:ext cx="561600" cy="697680"/>
          </a:xfrm>
          <a:prstGeom prst="rect">
            <a:avLst/>
          </a:prstGeom>
          <a:ln>
            <a:noFill/>
          </a:ln>
        </p:spPr>
      </p:pic>
      <p:sp>
        <p:nvSpPr>
          <p:cNvPr id="364" name="CustomShape 8"/>
          <p:cNvSpPr/>
          <p:nvPr/>
        </p:nvSpPr>
        <p:spPr>
          <a:xfrm>
            <a:off x="6045480" y="4053960"/>
            <a:ext cx="75600" cy="75600"/>
          </a:xfrm>
          <a:prstGeom prst="ellipse">
            <a:avLst/>
          </a:prstGeom>
          <a:solidFill>
            <a:srgbClr val="ff0000"/>
          </a:solidFill>
          <a:ln w="25560">
            <a:solidFill>
              <a:srgbClr val="990000"/>
            </a:solidFill>
            <a:round/>
          </a:ln>
        </p:spPr>
        <p:style>
          <a:lnRef idx="0"/>
          <a:fillRef idx="0"/>
          <a:effectRef idx="0"/>
          <a:fontRef idx="minor"/>
        </p:style>
      </p:sp>
      <p:sp>
        <p:nvSpPr>
          <p:cNvPr id="365" name="CustomShape 9"/>
          <p:cNvSpPr/>
          <p:nvPr/>
        </p:nvSpPr>
        <p:spPr>
          <a:xfrm>
            <a:off x="6045480" y="2190600"/>
            <a:ext cx="75600" cy="75600"/>
          </a:xfrm>
          <a:prstGeom prst="ellipse">
            <a:avLst/>
          </a:prstGeom>
          <a:solidFill>
            <a:srgbClr val="00b050"/>
          </a:solidFill>
          <a:ln w="25560">
            <a:solidFill>
              <a:srgbClr val="007434"/>
            </a:solidFill>
            <a:round/>
          </a:ln>
        </p:spPr>
        <p:style>
          <a:lnRef idx="0"/>
          <a:fillRef idx="0"/>
          <a:effectRef idx="0"/>
          <a:fontRef idx="minor"/>
        </p:style>
      </p:sp>
      <p:sp>
        <p:nvSpPr>
          <p:cNvPr id="366" name="CustomShape 10"/>
          <p:cNvSpPr/>
          <p:nvPr/>
        </p:nvSpPr>
        <p:spPr>
          <a:xfrm>
            <a:off x="4489560" y="3185640"/>
            <a:ext cx="154440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367" name="CustomShape 11"/>
          <p:cNvSpPr/>
          <p:nvPr/>
        </p:nvSpPr>
        <p:spPr>
          <a:xfrm>
            <a:off x="4490280" y="4095360"/>
            <a:ext cx="154440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368" name="CustomShape 12"/>
          <p:cNvSpPr/>
          <p:nvPr/>
        </p:nvSpPr>
        <p:spPr>
          <a:xfrm>
            <a:off x="4490280" y="2233800"/>
            <a:ext cx="154440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Tree>
  </p:cSld>
  <p:timing>
    <p:tnLst>
      <p:par>
        <p:cTn id="248" dur="indefinite" restart="never" nodeType="tmRoot">
          <p:childTnLst>
            <p:seq>
              <p:cTn id="249" dur="indefinite" nodeType="mainSeq">
                <p:childTnLst>
                  <p:par>
                    <p:cTn id="250" fill="hold">
                      <p:stCondLst>
                        <p:cond delay="indefinite"/>
                      </p:stCondLst>
                      <p:childTnLst>
                        <p:par>
                          <p:cTn id="251" fill="hold">
                            <p:stCondLst>
                              <p:cond delay="0"/>
                            </p:stCondLst>
                            <p:childTnLst>
                              <p:par>
                                <p:cTn id="252" nodeType="clickEffect" fill="hold" presetClass="entr" presetID="10">
                                  <p:stCondLst>
                                    <p:cond delay="0"/>
                                  </p:stCondLst>
                                  <p:childTnLst>
                                    <p:set>
                                      <p:cBhvr>
                                        <p:cTn id="253" dur="1" fill="hold">
                                          <p:stCondLst>
                                            <p:cond delay="0"/>
                                          </p:stCondLst>
                                        </p:cTn>
                                        <p:tgtEl>
                                          <p:spTgt spid="366"/>
                                        </p:tgtEl>
                                        <p:attrNameLst>
                                          <p:attrName>style.visibility</p:attrName>
                                        </p:attrNameLst>
                                      </p:cBhvr>
                                      <p:to>
                                        <p:strVal val="visible"/>
                                      </p:to>
                                    </p:set>
                                    <p:animEffect filter="fade" transition="in">
                                      <p:cBhvr additive="repl">
                                        <p:cTn id="254" dur="500"/>
                                        <p:tgtEl>
                                          <p:spTgt spid="366"/>
                                        </p:tgtEl>
                                      </p:cBhvr>
                                    </p:animEffect>
                                  </p:childTnLst>
                                </p:cTn>
                              </p:par>
                              <p:par>
                                <p:cTn id="255" nodeType="withEffect" fill="hold" presetClass="entr" presetID="10">
                                  <p:stCondLst>
                                    <p:cond delay="0"/>
                                  </p:stCondLst>
                                  <p:childTnLst>
                                    <p:set>
                                      <p:cBhvr>
                                        <p:cTn id="256" dur="1" fill="hold">
                                          <p:stCondLst>
                                            <p:cond delay="0"/>
                                          </p:stCondLst>
                                        </p:cTn>
                                        <p:tgtEl>
                                          <p:spTgt spid="360"/>
                                        </p:tgtEl>
                                        <p:attrNameLst>
                                          <p:attrName>style.visibility</p:attrName>
                                        </p:attrNameLst>
                                      </p:cBhvr>
                                      <p:to>
                                        <p:strVal val="visible"/>
                                      </p:to>
                                    </p:set>
                                    <p:animEffect filter="fade" transition="in">
                                      <p:cBhvr additive="repl">
                                        <p:cTn id="257" dur="500"/>
                                        <p:tgtEl>
                                          <p:spTgt spid="360"/>
                                        </p:tgtEl>
                                      </p:cBhvr>
                                    </p:animEffect>
                                  </p:childTnLst>
                                </p:cTn>
                              </p:par>
                              <p:par>
                                <p:cTn id="258" nodeType="withEffect" fill="hold" presetClass="entr" presetID="10">
                                  <p:stCondLst>
                                    <p:cond delay="0"/>
                                  </p:stCondLst>
                                  <p:childTnLst>
                                    <p:set>
                                      <p:cBhvr>
                                        <p:cTn id="259" dur="1" fill="hold">
                                          <p:stCondLst>
                                            <p:cond delay="0"/>
                                          </p:stCondLst>
                                        </p:cTn>
                                        <p:tgtEl>
                                          <p:spTgt spid="361"/>
                                        </p:tgtEl>
                                        <p:attrNameLst>
                                          <p:attrName>style.visibility</p:attrName>
                                        </p:attrNameLst>
                                      </p:cBhvr>
                                      <p:to>
                                        <p:strVal val="visible"/>
                                      </p:to>
                                    </p:set>
                                    <p:animEffect filter="fade" transition="in">
                                      <p:cBhvr additive="repl">
                                        <p:cTn id="260" dur="500"/>
                                        <p:tgtEl>
                                          <p:spTgt spid="361"/>
                                        </p:tgtEl>
                                      </p:cBhvr>
                                    </p:animEffect>
                                  </p:childTnLst>
                                </p:cTn>
                              </p:par>
                            </p:childTnLst>
                          </p:cTn>
                        </p:par>
                      </p:childTnLst>
                    </p:cTn>
                  </p:par>
                  <p:par>
                    <p:cTn id="261" fill="hold">
                      <p:stCondLst>
                        <p:cond delay="indefinite"/>
                      </p:stCondLst>
                      <p:childTnLst>
                        <p:par>
                          <p:cTn id="262" fill="hold">
                            <p:stCondLst>
                              <p:cond delay="0"/>
                            </p:stCondLst>
                            <p:childTnLst>
                              <p:par>
                                <p:cTn id="263" nodeType="clickEffect" fill="hold" presetClass="entr" presetID="10">
                                  <p:stCondLst>
                                    <p:cond delay="0"/>
                                  </p:stCondLst>
                                  <p:childTnLst>
                                    <p:set>
                                      <p:cBhvr>
                                        <p:cTn id="264" dur="1" fill="hold">
                                          <p:stCondLst>
                                            <p:cond delay="0"/>
                                          </p:stCondLst>
                                        </p:cTn>
                                        <p:tgtEl>
                                          <p:spTgt spid="364"/>
                                        </p:tgtEl>
                                        <p:attrNameLst>
                                          <p:attrName>style.visibility</p:attrName>
                                        </p:attrNameLst>
                                      </p:cBhvr>
                                      <p:to>
                                        <p:strVal val="visible"/>
                                      </p:to>
                                    </p:set>
                                    <p:animEffect filter="fade" transition="in">
                                      <p:cBhvr additive="repl">
                                        <p:cTn id="265" dur="500"/>
                                        <p:tgtEl>
                                          <p:spTgt spid="364"/>
                                        </p:tgtEl>
                                      </p:cBhvr>
                                    </p:animEffect>
                                  </p:childTnLst>
                                </p:cTn>
                              </p:par>
                              <p:par>
                                <p:cTn id="266" nodeType="withEffect" fill="hold" presetClass="entr" presetID="10">
                                  <p:stCondLst>
                                    <p:cond delay="0"/>
                                  </p:stCondLst>
                                  <p:childTnLst>
                                    <p:set>
                                      <p:cBhvr>
                                        <p:cTn id="267" dur="1" fill="hold">
                                          <p:stCondLst>
                                            <p:cond delay="0"/>
                                          </p:stCondLst>
                                        </p:cTn>
                                        <p:tgtEl>
                                          <p:spTgt spid="367"/>
                                        </p:tgtEl>
                                        <p:attrNameLst>
                                          <p:attrName>style.visibility</p:attrName>
                                        </p:attrNameLst>
                                      </p:cBhvr>
                                      <p:to>
                                        <p:strVal val="visible"/>
                                      </p:to>
                                    </p:set>
                                    <p:animEffect filter="fade" transition="in">
                                      <p:cBhvr additive="repl">
                                        <p:cTn id="268" dur="500"/>
                                        <p:tgtEl>
                                          <p:spTgt spid="367"/>
                                        </p:tgtEl>
                                      </p:cBhvr>
                                    </p:animEffect>
                                  </p:childTnLst>
                                </p:cTn>
                              </p:par>
                              <p:par>
                                <p:cTn id="269" nodeType="withEffect" fill="hold" presetClass="entr" presetID="10">
                                  <p:stCondLst>
                                    <p:cond delay="0"/>
                                  </p:stCondLst>
                                  <p:childTnLst>
                                    <p:set>
                                      <p:cBhvr>
                                        <p:cTn id="270" dur="1" fill="hold">
                                          <p:stCondLst>
                                            <p:cond delay="0"/>
                                          </p:stCondLst>
                                        </p:cTn>
                                        <p:tgtEl>
                                          <p:spTgt spid="363"/>
                                        </p:tgtEl>
                                        <p:attrNameLst>
                                          <p:attrName>style.visibility</p:attrName>
                                        </p:attrNameLst>
                                      </p:cBhvr>
                                      <p:to>
                                        <p:strVal val="visible"/>
                                      </p:to>
                                    </p:set>
                                    <p:animEffect filter="fade" transition="in">
                                      <p:cBhvr additive="repl">
                                        <p:cTn id="271" dur="500"/>
                                        <p:tgtEl>
                                          <p:spTgt spid="363"/>
                                        </p:tgtEl>
                                      </p:cBhvr>
                                    </p:animEffect>
                                  </p:childTnLst>
                                </p:cTn>
                              </p:par>
                            </p:childTnLst>
                          </p:cTn>
                        </p:par>
                      </p:childTnLst>
                    </p:cTn>
                  </p:par>
                  <p:par>
                    <p:cTn id="272" fill="hold">
                      <p:stCondLst>
                        <p:cond delay="indefinite"/>
                      </p:stCondLst>
                      <p:childTnLst>
                        <p:par>
                          <p:cTn id="273" fill="hold">
                            <p:stCondLst>
                              <p:cond delay="0"/>
                            </p:stCondLst>
                            <p:childTnLst>
                              <p:par>
                                <p:cTn id="274" nodeType="clickEffect" fill="hold" presetClass="entr" presetID="10">
                                  <p:stCondLst>
                                    <p:cond delay="0"/>
                                  </p:stCondLst>
                                  <p:childTnLst>
                                    <p:set>
                                      <p:cBhvr>
                                        <p:cTn id="275" dur="1" fill="hold">
                                          <p:stCondLst>
                                            <p:cond delay="0"/>
                                          </p:stCondLst>
                                        </p:cTn>
                                        <p:tgtEl>
                                          <p:spTgt spid="362"/>
                                        </p:tgtEl>
                                        <p:attrNameLst>
                                          <p:attrName>style.visibility</p:attrName>
                                        </p:attrNameLst>
                                      </p:cBhvr>
                                      <p:to>
                                        <p:strVal val="visible"/>
                                      </p:to>
                                    </p:set>
                                    <p:animEffect filter="fade" transition="in">
                                      <p:cBhvr additive="repl">
                                        <p:cTn id="276" dur="500"/>
                                        <p:tgtEl>
                                          <p:spTgt spid="362"/>
                                        </p:tgtEl>
                                      </p:cBhvr>
                                    </p:animEffect>
                                  </p:childTnLst>
                                </p:cTn>
                              </p:par>
                              <p:par>
                                <p:cTn id="277" nodeType="withEffect" fill="hold" presetClass="entr" presetID="10">
                                  <p:stCondLst>
                                    <p:cond delay="0"/>
                                  </p:stCondLst>
                                  <p:childTnLst>
                                    <p:set>
                                      <p:cBhvr>
                                        <p:cTn id="278" dur="1" fill="hold">
                                          <p:stCondLst>
                                            <p:cond delay="0"/>
                                          </p:stCondLst>
                                        </p:cTn>
                                        <p:tgtEl>
                                          <p:spTgt spid="365"/>
                                        </p:tgtEl>
                                        <p:attrNameLst>
                                          <p:attrName>style.visibility</p:attrName>
                                        </p:attrNameLst>
                                      </p:cBhvr>
                                      <p:to>
                                        <p:strVal val="visible"/>
                                      </p:to>
                                    </p:set>
                                    <p:animEffect filter="fade" transition="in">
                                      <p:cBhvr additive="repl">
                                        <p:cTn id="279" dur="500"/>
                                        <p:tgtEl>
                                          <p:spTgt spid="365"/>
                                        </p:tgtEl>
                                      </p:cBhvr>
                                    </p:animEffect>
                                  </p:childTnLst>
                                </p:cTn>
                              </p:par>
                              <p:par>
                                <p:cTn id="280" nodeType="withEffect" fill="hold" presetClass="entr" presetID="10">
                                  <p:stCondLst>
                                    <p:cond delay="0"/>
                                  </p:stCondLst>
                                  <p:childTnLst>
                                    <p:set>
                                      <p:cBhvr>
                                        <p:cTn id="281" dur="1" fill="hold">
                                          <p:stCondLst>
                                            <p:cond delay="0"/>
                                          </p:stCondLst>
                                        </p:cTn>
                                        <p:tgtEl>
                                          <p:spTgt spid="368"/>
                                        </p:tgtEl>
                                        <p:attrNameLst>
                                          <p:attrName>style.visibility</p:attrName>
                                        </p:attrNameLst>
                                      </p:cBhvr>
                                      <p:to>
                                        <p:strVal val="visible"/>
                                      </p:to>
                                    </p:set>
                                    <p:animEffect filter="fade" transition="in">
                                      <p:cBhvr additive="repl">
                                        <p:cTn id="282" dur="500"/>
                                        <p:tgtEl>
                                          <p:spTgt spid="368"/>
                                        </p:tgtEl>
                                      </p:cBhvr>
                                    </p:animEffect>
                                  </p:childTnLst>
                                </p:cTn>
                              </p:par>
                            </p:childTnLst>
                          </p:cTn>
                        </p:par>
                      </p:childTnLst>
                    </p:cTn>
                  </p:par>
                  <p:par>
                    <p:cTn id="283" fill="hold">
                      <p:stCondLst>
                        <p:cond delay="indefinite"/>
                      </p:stCondLst>
                      <p:childTnLst>
                        <p:par>
                          <p:cTn id="284" fill="hold">
                            <p:stCondLst>
                              <p:cond delay="0"/>
                            </p:stCondLst>
                            <p:childTnLst>
                              <p:par>
                                <p:cTn id="285" nodeType="clickEffect" fill="hold" presetClass="entr" presetID="10">
                                  <p:stCondLst>
                                    <p:cond delay="0"/>
                                  </p:stCondLst>
                                  <p:childTnLst>
                                    <p:set>
                                      <p:cBhvr>
                                        <p:cTn id="286" dur="1" fill="hold">
                                          <p:stCondLst>
                                            <p:cond delay="0"/>
                                          </p:stCondLst>
                                        </p:cTn>
                                        <p:tgtEl>
                                          <p:spTgt spid="355">
                                            <p:txEl>
                                              <p:pRg st="0" end="1"/>
                                            </p:txEl>
                                          </p:spTgt>
                                        </p:tgtEl>
                                        <p:attrNameLst>
                                          <p:attrName>style.visibility</p:attrName>
                                        </p:attrNameLst>
                                      </p:cBhvr>
                                      <p:to>
                                        <p:strVal val="visible"/>
                                      </p:to>
                                    </p:set>
                                    <p:animEffect filter="fade" transition="in">
                                      <p:cBhvr additive="repl">
                                        <p:cTn id="287" dur="1"/>
                                        <p:tgtEl>
                                          <p:spTgt spid="355">
                                            <p:txEl>
                                              <p:pRg st="0" end="1"/>
                                            </p:txEl>
                                          </p:spTgt>
                                        </p:tgtEl>
                                      </p:cBhvr>
                                    </p:animEffect>
                                  </p:childTnLst>
                                </p:cTn>
                              </p:par>
                            </p:childTnLst>
                          </p:cTn>
                        </p:par>
                      </p:childTnLst>
                    </p:cTn>
                  </p:par>
                  <p:par>
                    <p:cTn id="288" fill="hold">
                      <p:stCondLst>
                        <p:cond delay="indefinite"/>
                      </p:stCondLst>
                      <p:childTnLst>
                        <p:par>
                          <p:cTn id="289" fill="hold">
                            <p:stCondLst>
                              <p:cond delay="0"/>
                            </p:stCondLst>
                            <p:childTnLst>
                              <p:par>
                                <p:cTn id="290" nodeType="clickEffect" fill="hold" presetClass="entr" presetID="10">
                                  <p:stCondLst>
                                    <p:cond delay="0"/>
                                  </p:stCondLst>
                                  <p:childTnLst>
                                    <p:set>
                                      <p:cBhvr>
                                        <p:cTn id="291" dur="1" fill="hold">
                                          <p:stCondLst>
                                            <p:cond delay="0"/>
                                          </p:stCondLst>
                                        </p:cTn>
                                        <p:tgtEl>
                                          <p:spTgt spid="355">
                                            <p:txEl>
                                              <p:pRg st="1" end="24"/>
                                            </p:txEl>
                                          </p:spTgt>
                                        </p:tgtEl>
                                        <p:attrNameLst>
                                          <p:attrName>style.visibility</p:attrName>
                                        </p:attrNameLst>
                                      </p:cBhvr>
                                      <p:to>
                                        <p:strVal val="visible"/>
                                      </p:to>
                                    </p:set>
                                    <p:animEffect filter="fade" transition="in">
                                      <p:cBhvr additive="repl">
                                        <p:cTn id="292" dur="1"/>
                                        <p:tgtEl>
                                          <p:spTgt spid="355">
                                            <p:txEl>
                                              <p:pRg st="1" end="24"/>
                                            </p:txEl>
                                          </p:spTgt>
                                        </p:tgtEl>
                                      </p:cBhvr>
                                    </p:animEffect>
                                  </p:childTnLst>
                                </p:cTn>
                              </p:par>
                            </p:childTnLst>
                          </p:cTn>
                        </p:par>
                      </p:childTnLst>
                    </p:cTn>
                  </p:par>
                  <p:par>
                    <p:cTn id="293" fill="hold">
                      <p:stCondLst>
                        <p:cond delay="indefinite"/>
                      </p:stCondLst>
                      <p:childTnLst>
                        <p:par>
                          <p:cTn id="294" fill="hold">
                            <p:stCondLst>
                              <p:cond delay="0"/>
                            </p:stCondLst>
                            <p:childTnLst>
                              <p:par>
                                <p:cTn id="295" nodeType="clickEffect" fill="hold" presetClass="entr" presetID="10">
                                  <p:stCondLst>
                                    <p:cond delay="0"/>
                                  </p:stCondLst>
                                  <p:childTnLst>
                                    <p:set>
                                      <p:cBhvr>
                                        <p:cTn id="296" dur="1" fill="hold">
                                          <p:stCondLst>
                                            <p:cond delay="0"/>
                                          </p:stCondLst>
                                        </p:cTn>
                                        <p:tgtEl>
                                          <p:spTgt spid="355">
                                            <p:txEl>
                                              <p:pRg st="53" end="53"/>
                                            </p:txEl>
                                          </p:spTgt>
                                        </p:tgtEl>
                                        <p:attrNameLst>
                                          <p:attrName>style.visibility</p:attrName>
                                        </p:attrNameLst>
                                      </p:cBhvr>
                                      <p:to>
                                        <p:strVal val="visible"/>
                                      </p:to>
                                    </p:set>
                                    <p:animEffect filter="fade" transition="in">
                                      <p:cBhvr additive="repl">
                                        <p:cTn id="297" dur="1"/>
                                        <p:tgtEl>
                                          <p:spTgt spid="355">
                                            <p:txEl>
                                              <p:pRg st="53" end="53"/>
                                            </p:txEl>
                                          </p:spTgt>
                                        </p:tgtEl>
                                      </p:cBhvr>
                                    </p:animEffect>
                                  </p:childTnLst>
                                </p:cTn>
                              </p:par>
                            </p:childTnLst>
                          </p:cTn>
                        </p:par>
                      </p:childTnLst>
                    </p:cTn>
                  </p:par>
                  <p:par>
                    <p:cTn id="298" fill="hold">
                      <p:stCondLst>
                        <p:cond delay="indefinite"/>
                      </p:stCondLst>
                      <p:childTnLst>
                        <p:par>
                          <p:cTn id="299" fill="hold">
                            <p:stCondLst>
                              <p:cond delay="0"/>
                            </p:stCondLst>
                            <p:childTnLst>
                              <p:par>
                                <p:cTn id="300" nodeType="clickEffect" fill="hold" presetClass="entr" presetID="10">
                                  <p:stCondLst>
                                    <p:cond delay="0"/>
                                  </p:stCondLst>
                                  <p:childTnLst>
                                    <p:set>
                                      <p:cBhvr>
                                        <p:cTn id="301" dur="1" fill="hold">
                                          <p:stCondLst>
                                            <p:cond delay="0"/>
                                          </p:stCondLst>
                                        </p:cTn>
                                        <p:tgtEl>
                                          <p:spTgt spid="355">
                                            <p:txEl>
                                              <p:pRg st="53" end="53"/>
                                            </p:txEl>
                                          </p:spTgt>
                                        </p:tgtEl>
                                        <p:attrNameLst>
                                          <p:attrName>style.visibility</p:attrName>
                                        </p:attrNameLst>
                                      </p:cBhvr>
                                      <p:to>
                                        <p:strVal val="visible"/>
                                      </p:to>
                                    </p:set>
                                    <p:animEffect filter="fade" transition="in">
                                      <p:cBhvr additive="repl">
                                        <p:cTn id="302" dur="1"/>
                                        <p:tgtEl>
                                          <p:spTgt spid="355">
                                            <p:txEl>
                                              <p:pRg st="53" end="53"/>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69" name="Google Shape;332;p43" descr=""/>
          <p:cNvPicPr/>
          <p:nvPr/>
        </p:nvPicPr>
        <p:blipFill>
          <a:blip r:embed="rId1"/>
          <a:stretch/>
        </p:blipFill>
        <p:spPr>
          <a:xfrm>
            <a:off x="1623960" y="981000"/>
            <a:ext cx="5895360" cy="3180600"/>
          </a:xfrm>
          <a:prstGeom prst="rect">
            <a:avLst/>
          </a:prstGeom>
          <a:ln>
            <a:noFill/>
          </a:ln>
        </p:spPr>
      </p:pic>
    </p:spTree>
  </p:cSld>
  <p:timing>
    <p:tnLst>
      <p:par>
        <p:cTn id="303" dur="indefinite" restart="never" nodeType="tmRoot">
          <p:childTnLst>
            <p:seq>
              <p:cTn id="304" nodeType="mainSeq"/>
              <p:prevCondLst>
                <p:cond delay="0" evt="onPrev">
                  <p:tgtEl>
                    <p:sldTgt/>
                  </p:tgtEl>
                </p:cond>
              </p:prevCondLst>
              <p:nextCondLst>
                <p:cond delay="0" evt="onNext">
                  <p:tgtEl>
                    <p:sldTgt/>
                  </p:tgtEl>
                </p:cond>
              </p:nextCondLst>
            </p:seq>
          </p:childTnLst>
        </p:cTn>
      </p:par>
    </p:tnLst>
  </p:timing>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70" name="Google Shape;337;p44" descr=""/>
          <p:cNvPicPr/>
          <p:nvPr/>
        </p:nvPicPr>
        <p:blipFill>
          <a:blip r:embed="rId1"/>
          <a:stretch/>
        </p:blipFill>
        <p:spPr>
          <a:xfrm>
            <a:off x="1621440" y="1005120"/>
            <a:ext cx="5904720" cy="3351960"/>
          </a:xfrm>
          <a:prstGeom prst="rect">
            <a:avLst/>
          </a:prstGeom>
          <a:ln>
            <a:noFill/>
          </a:ln>
        </p:spPr>
      </p:pic>
    </p:spTree>
  </p:cSld>
  <p:timing>
    <p:tnLst>
      <p:par>
        <p:cTn id="305" dur="indefinite" restart="never" nodeType="tmRoot">
          <p:childTnLst>
            <p:seq>
              <p:cTn id="306" nodeType="mainSeq"/>
              <p:prevCondLst>
                <p:cond delay="0" evt="onPrev">
                  <p:tgtEl>
                    <p:sldTgt/>
                  </p:tgtEl>
                </p:cond>
              </p:prevCondLst>
              <p:nextCondLst>
                <p:cond delay="0" evt="onNext">
                  <p:tgtEl>
                    <p:sldTgt/>
                  </p:tgtEl>
                </p:cond>
              </p:nextCondLst>
            </p:seq>
          </p:childTnLst>
        </p:cTn>
      </p:par>
    </p:tnLst>
  </p:timing>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Dedicated mixing services</a:t>
            </a:r>
            <a:endParaRPr b="0" lang="en-US" sz="3600" spc="-1" strike="noStrike">
              <a:latin typeface="Arial"/>
            </a:endParaRPr>
          </a:p>
        </p:txBody>
      </p:sp>
      <p:sp>
        <p:nvSpPr>
          <p:cNvPr id="372"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marL="457200" indent="-266040">
              <a:lnSpc>
                <a:spcPct val="100000"/>
              </a:lnSpc>
            </a:pPr>
            <a:endParaRPr b="0" lang="en-US" sz="1800" spc="-1" strike="noStrike">
              <a:latin typeface="Arial"/>
            </a:endParaRPr>
          </a:p>
          <a:p>
            <a:pPr marL="457200" indent="-266040">
              <a:lnSpc>
                <a:spcPct val="100000"/>
              </a:lnSpc>
            </a:pPr>
            <a:endParaRPr b="0" lang="en-US" sz="1800" spc="-1" strike="noStrike">
              <a:latin typeface="Arial"/>
            </a:endParaRPr>
          </a:p>
          <a:p>
            <a:pPr marL="457200" indent="-456480">
              <a:lnSpc>
                <a:spcPct val="100000"/>
              </a:lnSpc>
              <a:buClr>
                <a:srgbClr val="a3a3a3"/>
              </a:buClr>
              <a:buFont typeface="Arial"/>
              <a:buChar char="•"/>
            </a:pPr>
            <a:r>
              <a:rPr b="0" lang="en-US" sz="3000" spc="-1" strike="noStrike">
                <a:solidFill>
                  <a:srgbClr val="000000"/>
                </a:solidFill>
                <a:latin typeface="Trebuchet MS"/>
                <a:ea typeface="Trebuchet MS"/>
              </a:rPr>
              <a:t>Promise not to keep records</a:t>
            </a:r>
            <a:endParaRPr b="0" lang="en-US" sz="3000" spc="-1" strike="noStrike">
              <a:latin typeface="Arial"/>
            </a:endParaRPr>
          </a:p>
          <a:p>
            <a:pPr marL="457200" indent="-266040">
              <a:lnSpc>
                <a:spcPct val="100000"/>
              </a:lnSpc>
            </a:pPr>
            <a:endParaRPr b="0" lang="en-US" sz="3000" spc="-1" strike="noStrike">
              <a:latin typeface="Arial"/>
            </a:endParaRPr>
          </a:p>
          <a:p>
            <a:pPr marL="457200" indent="-456480">
              <a:lnSpc>
                <a:spcPct val="100000"/>
              </a:lnSpc>
              <a:buClr>
                <a:srgbClr val="a3a3a3"/>
              </a:buClr>
              <a:buFont typeface="Arial"/>
              <a:buChar char="•"/>
            </a:pPr>
            <a:r>
              <a:rPr b="0" lang="en-US" sz="3000" spc="-1" strike="noStrike">
                <a:solidFill>
                  <a:srgbClr val="000000"/>
                </a:solidFill>
                <a:latin typeface="Trebuchet MS"/>
                <a:ea typeface="Trebuchet MS"/>
              </a:rPr>
              <a:t>Don’t ask for your identity</a:t>
            </a:r>
            <a:endParaRPr b="0" lang="en-US" sz="3000" spc="-1" strike="noStrike">
              <a:latin typeface="Arial"/>
            </a:endParaRPr>
          </a:p>
          <a:p>
            <a:pPr marL="457200" indent="-266040">
              <a:lnSpc>
                <a:spcPct val="100000"/>
              </a:lnSpc>
            </a:pPr>
            <a:endParaRPr b="0" lang="en-US" sz="3000" spc="-1" strike="noStrike">
              <a:latin typeface="Arial"/>
            </a:endParaRPr>
          </a:p>
        </p:txBody>
      </p:sp>
    </p:spTree>
  </p:cSld>
  <p:timing>
    <p:tnLst>
      <p:par>
        <p:cTn id="307" dur="indefinite" restart="never" nodeType="tmRoot">
          <p:childTnLst>
            <p:seq>
              <p:cTn id="308"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CustomShape 1"/>
          <p:cNvSpPr/>
          <p:nvPr/>
        </p:nvSpPr>
        <p:spPr>
          <a:xfrm>
            <a:off x="457200" y="205920"/>
            <a:ext cx="8228880" cy="85680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Some say Bitcoin provides anonymity</a:t>
            </a:r>
            <a:endParaRPr b="0" lang="en-US" sz="3600" spc="-1" strike="noStrike">
              <a:latin typeface="Arial"/>
            </a:endParaRPr>
          </a:p>
        </p:txBody>
      </p:sp>
      <p:sp>
        <p:nvSpPr>
          <p:cNvPr id="215"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 </a:t>
            </a:r>
            <a:r>
              <a:rPr b="0" lang="en-US" sz="3000" spc="-1" strike="noStrike">
                <a:solidFill>
                  <a:srgbClr val="000000"/>
                </a:solidFill>
                <a:latin typeface="Trebuchet MS"/>
                <a:ea typeface="Trebuchet MS"/>
              </a:rPr>
              <a:t>Bitcoin is a secure and anonymous digital </a:t>
            </a: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   </a:t>
            </a:r>
            <a:r>
              <a:rPr b="0" lang="en-US" sz="3000" spc="-1" strike="noStrike">
                <a:solidFill>
                  <a:srgbClr val="000000"/>
                </a:solidFill>
                <a:latin typeface="Trebuchet MS"/>
                <a:ea typeface="Trebuchet MS"/>
              </a:rPr>
              <a:t>currency ”</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	</a:t>
            </a:r>
            <a:r>
              <a:rPr b="0" lang="en-US" sz="3000" spc="-1" strike="noStrike">
                <a:solidFill>
                  <a:srgbClr val="000000"/>
                </a:solidFill>
                <a:latin typeface="Trebuchet MS"/>
                <a:ea typeface="Trebuchet MS"/>
              </a:rPr>
              <a:t>— </a:t>
            </a:r>
            <a:r>
              <a:rPr b="0" lang="en-US" sz="3000" spc="-1" strike="noStrike">
                <a:solidFill>
                  <a:srgbClr val="000000"/>
                </a:solidFill>
                <a:latin typeface="Trebuchet MS"/>
                <a:ea typeface="Trebuchet MS"/>
              </a:rPr>
              <a:t>WikiLeaks donations page</a:t>
            </a:r>
            <a:endParaRPr b="0" lang="en-US" sz="3000" spc="-1" strike="noStrike">
              <a:latin typeface="Arial"/>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Back to online wallets</a:t>
            </a:r>
            <a:endParaRPr b="0" lang="en-US" sz="3600" spc="-1" strike="noStrike">
              <a:latin typeface="Arial"/>
            </a:endParaRPr>
          </a:p>
        </p:txBody>
      </p:sp>
      <p:sp>
        <p:nvSpPr>
          <p:cNvPr id="374"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800" spc="-1" strike="noStrike">
                <a:solidFill>
                  <a:srgbClr val="000000"/>
                </a:solidFill>
                <a:latin typeface="Trebuchet MS"/>
                <a:ea typeface="Trebuchet MS"/>
              </a:rPr>
              <a:t>Reputable, often regulated, businesses</a:t>
            </a:r>
            <a:endParaRPr b="0" lang="en-US" sz="2800" spc="-1" strike="noStrike">
              <a:latin typeface="Arial"/>
            </a:endParaRPr>
          </a:p>
          <a:p>
            <a:pPr marL="457200" indent="-278640">
              <a:lnSpc>
                <a:spcPct val="100000"/>
              </a:lnSpc>
            </a:pPr>
            <a:endParaRPr b="0" lang="en-US" sz="2800" spc="-1" strike="noStrike">
              <a:latin typeface="Arial"/>
            </a:endParaRPr>
          </a:p>
          <a:p>
            <a:pPr marL="457200" indent="-456480">
              <a:lnSpc>
                <a:spcPct val="100000"/>
              </a:lnSpc>
              <a:buClr>
                <a:srgbClr val="a3a3a3"/>
              </a:buClr>
              <a:buFont typeface="Arial"/>
              <a:buChar char="•"/>
            </a:pPr>
            <a:r>
              <a:rPr b="0" lang="en-US" sz="2800" spc="-1" strike="noStrike">
                <a:solidFill>
                  <a:srgbClr val="000000"/>
                </a:solidFill>
                <a:latin typeface="Trebuchet MS"/>
                <a:ea typeface="Trebuchet MS"/>
              </a:rPr>
              <a:t>Typically require identity, keep records</a:t>
            </a:r>
            <a:r>
              <a:rPr b="0" lang="en-US" sz="2800" spc="-1" strike="noStrike">
                <a:solidFill>
                  <a:srgbClr val="000000"/>
                </a:solidFill>
                <a:latin typeface="Trebuchet MS"/>
                <a:ea typeface="Trebuchet MS"/>
              </a:rPr>
              <a:t>	</a:t>
            </a:r>
            <a:r>
              <a:rPr b="0" lang="en-US" sz="2800" spc="-1" strike="noStrike">
                <a:solidFill>
                  <a:srgbClr val="000000"/>
                </a:solidFill>
                <a:latin typeface="Trebuchet MS"/>
                <a:ea typeface="Trebuchet MS"/>
              </a:rPr>
              <a:t>➔ no anonymity w.r.t. wallet service</a:t>
            </a:r>
            <a:endParaRPr b="0" lang="en-US" sz="2800" spc="-1" strike="noStrike">
              <a:latin typeface="Arial"/>
            </a:endParaRPr>
          </a:p>
          <a:p>
            <a:pPr marL="457200" indent="-278640">
              <a:lnSpc>
                <a:spcPct val="100000"/>
              </a:lnSpc>
            </a:pPr>
            <a:endParaRPr b="0" lang="en-US" sz="2800" spc="-1" strike="noStrike">
              <a:latin typeface="Arial"/>
            </a:endParaRPr>
          </a:p>
          <a:p>
            <a:pPr marL="457200" indent="-456480">
              <a:lnSpc>
                <a:spcPct val="100000"/>
              </a:lnSpc>
              <a:buClr>
                <a:srgbClr val="a3a3a3"/>
              </a:buClr>
              <a:buFont typeface="Arial"/>
              <a:buChar char="•"/>
            </a:pPr>
            <a:r>
              <a:rPr b="0" lang="en-US" sz="2800" spc="-1" strike="noStrike">
                <a:solidFill>
                  <a:srgbClr val="000000"/>
                </a:solidFill>
                <a:latin typeface="Trebuchet MS"/>
                <a:ea typeface="Trebuchet MS"/>
              </a:rPr>
              <a:t>Users trust them with their bitcoins</a:t>
            </a:r>
            <a:r>
              <a:rPr b="0" lang="en-US" sz="2800" spc="-1" strike="noStrike">
                <a:solidFill>
                  <a:srgbClr val="000000"/>
                </a:solidFill>
                <a:latin typeface="Trebuchet MS"/>
                <a:ea typeface="Trebuchet MS"/>
              </a:rPr>
              <a:t>	</a:t>
            </a:r>
            <a:r>
              <a:rPr b="0" lang="en-US" sz="2800" spc="-1" strike="noStrike">
                <a:solidFill>
                  <a:srgbClr val="000000"/>
                </a:solidFill>
                <a:latin typeface="Trebuchet MS"/>
                <a:ea typeface="Trebuchet MS"/>
              </a:rPr>
              <a:t>	</a:t>
            </a:r>
            <a:r>
              <a:rPr b="0" lang="en-US" sz="2800" spc="-1" strike="noStrike">
                <a:solidFill>
                  <a:srgbClr val="000000"/>
                </a:solidFill>
                <a:latin typeface="Trebuchet MS"/>
                <a:ea typeface="Trebuchet MS"/>
              </a:rPr>
              <a:t>➔ keep them for longer</a:t>
            </a:r>
            <a:r>
              <a:rPr b="0" lang="en-US" sz="2800" spc="-1" strike="noStrike">
                <a:solidFill>
                  <a:srgbClr val="000000"/>
                </a:solidFill>
                <a:latin typeface="Trebuchet MS"/>
                <a:ea typeface="Trebuchet MS"/>
              </a:rPr>
              <a:t>	</a:t>
            </a:r>
            <a:r>
              <a:rPr b="0" lang="en-US" sz="2800" spc="-1" strike="noStrike">
                <a:solidFill>
                  <a:srgbClr val="000000"/>
                </a:solidFill>
                <a:latin typeface="Trebuchet MS"/>
                <a:ea typeface="Trebuchet MS"/>
              </a:rPr>
              <a:t>	</a:t>
            </a:r>
            <a:r>
              <a:rPr b="0" lang="en-US" sz="2800" spc="-1" strike="noStrike">
                <a:solidFill>
                  <a:srgbClr val="000000"/>
                </a:solidFill>
                <a:latin typeface="Trebuchet MS"/>
                <a:ea typeface="Trebuchet MS"/>
              </a:rPr>
              <a:t>	</a:t>
            </a:r>
            <a:r>
              <a:rPr b="0" lang="en-US" sz="2800" spc="-1" strike="noStrike">
                <a:solidFill>
                  <a:srgbClr val="000000"/>
                </a:solidFill>
                <a:latin typeface="Trebuchet MS"/>
                <a:ea typeface="Trebuchet MS"/>
              </a:rPr>
              <a:t>	</a:t>
            </a:r>
            <a:r>
              <a:rPr b="0" lang="en-US" sz="2800" spc="-1" strike="noStrike">
                <a:solidFill>
                  <a:srgbClr val="000000"/>
                </a:solidFill>
                <a:latin typeface="Trebuchet MS"/>
                <a:ea typeface="Trebuchet MS"/>
              </a:rPr>
              <a:t>➔ bigger anonymity set w.r.t. everyone else</a:t>
            </a:r>
            <a:endParaRPr b="0" lang="en-US" sz="2800" spc="-1" strike="noStrike">
              <a:latin typeface="Arial"/>
            </a:endParaRPr>
          </a:p>
          <a:p>
            <a:pPr marL="457200" indent="-278640">
              <a:lnSpc>
                <a:spcPct val="100000"/>
              </a:lnSpc>
            </a:pPr>
            <a:endParaRPr b="0" lang="en-US" sz="2800" spc="-1" strike="noStrike">
              <a:latin typeface="Arial"/>
            </a:endParaRPr>
          </a:p>
        </p:txBody>
      </p:sp>
    </p:spTree>
  </p:cSld>
  <p:timing>
    <p:tnLst>
      <p:par>
        <p:cTn id="309" dur="indefinite" restart="never" nodeType="tmRoot">
          <p:childTnLst>
            <p:seq>
              <p:cTn id="310" nodeType="mainSeq"/>
              <p:prevCondLst>
                <p:cond delay="0" evt="onPrev">
                  <p:tgtEl>
                    <p:sldTgt/>
                  </p:tgtEl>
                </p:cond>
              </p:prevCondLst>
              <p:nextCondLst>
                <p:cond delay="0" evt="onNext">
                  <p:tgtEl>
                    <p:sldTgt/>
                  </p:tgtEl>
                </p:cond>
              </p:nextCondLst>
            </p:seq>
          </p:childTnLst>
        </p:cTn>
      </p:par>
    </p:tnLst>
  </p:timing>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5" name="CustomShape 1"/>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2800" spc="-1" strike="noStrike">
                <a:solidFill>
                  <a:srgbClr val="000000"/>
                </a:solidFill>
                <a:latin typeface="Trebuchet MS"/>
                <a:ea typeface="Trebuchet MS"/>
              </a:rPr>
              <a:t>Rest of this lecture:</a:t>
            </a: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 </a:t>
            </a: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assume a user for whom the trust requirements and anonymity properties of online wallets are unacceptable</a:t>
            </a:r>
            <a:endParaRPr b="0" lang="en-US" sz="2800" spc="-1" strike="noStrike">
              <a:latin typeface="Arial"/>
            </a:endParaRPr>
          </a:p>
        </p:txBody>
      </p:sp>
    </p:spTree>
  </p:cSld>
  <p:timing>
    <p:tnLst>
      <p:par>
        <p:cTn id="311" dur="indefinite" restart="never" nodeType="tmRoot">
          <p:childTnLst>
            <p:seq>
              <p:cTn id="312" nodeType="mainSeq"/>
              <p:prevCondLst>
                <p:cond delay="0" evt="onPrev">
                  <p:tgtEl>
                    <p:sldTgt/>
                  </p:tgtEl>
                </p:cond>
              </p:prevCondLst>
              <p:nextCondLst>
                <p:cond delay="0" evt="onNext">
                  <p:tgtEl>
                    <p:sldTgt/>
                  </p:tgtEl>
                </p:cond>
              </p:nextCondLst>
            </p:seq>
          </p:childTnLst>
        </p:cTn>
      </p:par>
    </p:tnLst>
  </p:timing>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Mixing: terminology</a:t>
            </a:r>
            <a:endParaRPr b="0" lang="en-US" sz="3600" spc="-1" strike="noStrike">
              <a:latin typeface="Arial"/>
            </a:endParaRPr>
          </a:p>
        </p:txBody>
      </p:sp>
      <p:sp>
        <p:nvSpPr>
          <p:cNvPr id="377"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Mix vs. mixer</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Another term: laundry</a:t>
            </a: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Won’t use in this lecture</a:t>
            </a:r>
            <a:endParaRPr b="0" lang="en-US" sz="3000" spc="-1" strike="noStrike">
              <a:latin typeface="Arial"/>
            </a:endParaRPr>
          </a:p>
          <a:p>
            <a:pPr>
              <a:lnSpc>
                <a:spcPct val="100000"/>
              </a:lnSpc>
            </a:pPr>
            <a:endParaRPr b="0" lang="en-US" sz="3000" spc="-1" strike="noStrike">
              <a:latin typeface="Arial"/>
            </a:endParaRPr>
          </a:p>
        </p:txBody>
      </p:sp>
    </p:spTree>
  </p:cSld>
  <p:timing>
    <p:tnLst>
      <p:par>
        <p:cTn id="313" dur="indefinite" restart="never" nodeType="tmRoot">
          <p:childTnLst>
            <p:seq>
              <p:cTn id="314" nodeType="mainSeq"/>
              <p:prevCondLst>
                <p:cond delay="0" evt="onPrev">
                  <p:tgtEl>
                    <p:sldTgt/>
                  </p:tgtEl>
                </p:cond>
              </p:prevCondLst>
              <p:nextCondLst>
                <p:cond delay="0" evt="onNext">
                  <p:tgtEl>
                    <p:sldTgt/>
                  </p:tgtEl>
                </p:cond>
              </p:nextCondLst>
            </p:seq>
          </p:childTnLst>
        </p:cTn>
      </p:par>
    </p:tnLst>
  </p:timing>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Principles for mixing services</a:t>
            </a:r>
            <a:endParaRPr b="0" lang="en-US" sz="3600" spc="-1" strike="noStrike">
              <a:latin typeface="Arial"/>
            </a:endParaRPr>
          </a:p>
        </p:txBody>
      </p:sp>
      <p:sp>
        <p:nvSpPr>
          <p:cNvPr id="379" name="CustomShape 2"/>
          <p:cNvSpPr/>
          <p:nvPr/>
        </p:nvSpPr>
        <p:spPr>
          <a:xfrm>
            <a:off x="457200" y="1200240"/>
            <a:ext cx="449496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400" spc="-1" strike="noStrike">
                <a:solidFill>
                  <a:srgbClr val="000000"/>
                </a:solidFill>
                <a:latin typeface="Trebuchet MS"/>
                <a:ea typeface="Trebuchet MS"/>
              </a:rPr>
              <a:t>1. Use a series of mixes</a:t>
            </a:r>
            <a:endParaRPr b="0" lang="en-US" sz="2400" spc="-1" strike="noStrike">
              <a:latin typeface="Arial"/>
            </a:endParaRPr>
          </a:p>
          <a:p>
            <a:pPr marL="514440" indent="-361080">
              <a:lnSpc>
                <a:spcPct val="100000"/>
              </a:lnSpc>
            </a:pPr>
            <a:endParaRPr b="0" lang="en-US" sz="2400" spc="-1" strike="noStrike">
              <a:latin typeface="Arial"/>
            </a:endParaRPr>
          </a:p>
          <a:p>
            <a:pPr marL="514440" indent="-361080">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Mixes should implement a    </a:t>
            </a:r>
            <a:endParaRPr b="0" lang="en-US" sz="2400" spc="-1" strike="noStrike">
              <a:latin typeface="Arial"/>
            </a:endParaRPr>
          </a:p>
          <a:p>
            <a:pPr marL="514440" indent="-361080">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standard API to make this </a:t>
            </a:r>
            <a:endParaRPr b="0" lang="en-US" sz="2400" spc="-1" strike="noStrike">
              <a:latin typeface="Arial"/>
            </a:endParaRPr>
          </a:p>
          <a:p>
            <a:pPr marL="514440" indent="-361080">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easy</a:t>
            </a:r>
            <a:endParaRPr b="0" lang="en-US" sz="2400" spc="-1" strike="noStrike">
              <a:latin typeface="Arial"/>
            </a:endParaRPr>
          </a:p>
        </p:txBody>
      </p:sp>
      <p:sp>
        <p:nvSpPr>
          <p:cNvPr id="380" name="CustomShape 3"/>
          <p:cNvSpPr/>
          <p:nvPr/>
        </p:nvSpPr>
        <p:spPr>
          <a:xfrm>
            <a:off x="5029200" y="1200240"/>
            <a:ext cx="3656880" cy="3724920"/>
          </a:xfrm>
          <a:prstGeom prst="rect">
            <a:avLst/>
          </a:prstGeom>
          <a:noFill/>
          <a:ln>
            <a:noFill/>
          </a:ln>
        </p:spPr>
        <p:style>
          <a:lnRef idx="0"/>
          <a:fillRef idx="0"/>
          <a:effectRef idx="0"/>
          <a:fontRef idx="minor"/>
        </p:style>
        <p:txBody>
          <a:bodyPr lIns="90000" rIns="90000" tIns="91440" bIns="91440"/>
          <a:p>
            <a:pPr>
              <a:lnSpc>
                <a:spcPct val="100000"/>
              </a:lnSpc>
            </a:pPr>
            <a:r>
              <a:rPr b="0" i="1" lang="en-US" sz="2400" spc="-1" strike="noStrike">
                <a:solidFill>
                  <a:srgbClr val="000000"/>
                </a:solidFill>
                <a:latin typeface="Trebuchet MS"/>
                <a:ea typeface="Trebuchet MS"/>
              </a:rPr>
              <a:t>Mixcoin: Anonymity for Bitcoin with accountable mixes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J. Bonneau et al.</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Financial Cryptography 2014 </a:t>
            </a:r>
            <a:endParaRPr b="0" lang="en-US" sz="2400" spc="-1" strike="noStrike">
              <a:latin typeface="Arial"/>
            </a:endParaRPr>
          </a:p>
        </p:txBody>
      </p:sp>
    </p:spTree>
  </p:cSld>
  <p:timing>
    <p:tnLst>
      <p:par>
        <p:cTn id="315" dur="indefinite" restart="never" nodeType="tmRoot">
          <p:childTnLst>
            <p:seq>
              <p:cTn id="316" nodeType="mainSeq"/>
              <p:prevCondLst>
                <p:cond delay="0" evt="onPrev">
                  <p:tgtEl>
                    <p:sldTgt/>
                  </p:tgtEl>
                </p:cond>
              </p:prevCondLst>
              <p:nextCondLst>
                <p:cond delay="0" evt="onNext">
                  <p:tgtEl>
                    <p:sldTgt/>
                  </p:tgtEl>
                </p:cond>
              </p:nextCondLst>
            </p:seq>
          </p:childTnLst>
        </p:cTn>
      </p:par>
    </p:tnLst>
  </p:timing>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Series of mixes</a:t>
            </a:r>
            <a:endParaRPr b="0" lang="en-US" sz="3600" spc="-1" strike="noStrike">
              <a:latin typeface="Arial"/>
            </a:endParaRPr>
          </a:p>
        </p:txBody>
      </p:sp>
      <p:sp>
        <p:nvSpPr>
          <p:cNvPr id="382" name="CustomShape 2"/>
          <p:cNvSpPr/>
          <p:nvPr/>
        </p:nvSpPr>
        <p:spPr>
          <a:xfrm>
            <a:off x="5943600" y="1581120"/>
            <a:ext cx="1675800" cy="3123360"/>
          </a:xfrm>
          <a:prstGeom prst="ellipse">
            <a:avLst/>
          </a:prstGeom>
          <a:solidFill>
            <a:schemeClr val="lt1"/>
          </a:solidFill>
          <a:ln w="25560">
            <a:solidFill>
              <a:srgbClr val="a3a3a3"/>
            </a:solidFill>
            <a:round/>
          </a:ln>
        </p:spPr>
        <p:style>
          <a:lnRef idx="0"/>
          <a:fillRef idx="0"/>
          <a:effectRef idx="0"/>
          <a:fontRef idx="minor"/>
        </p:style>
      </p:sp>
      <p:sp>
        <p:nvSpPr>
          <p:cNvPr id="383" name="CustomShape 3"/>
          <p:cNvSpPr/>
          <p:nvPr/>
        </p:nvSpPr>
        <p:spPr>
          <a:xfrm>
            <a:off x="6743880" y="2190600"/>
            <a:ext cx="75600" cy="75600"/>
          </a:xfrm>
          <a:prstGeom prst="ellipse">
            <a:avLst/>
          </a:prstGeom>
          <a:solidFill>
            <a:srgbClr val="a3a3a3"/>
          </a:solidFill>
          <a:ln w="25560">
            <a:solidFill>
              <a:srgbClr val="4c4c4c"/>
            </a:solidFill>
            <a:round/>
          </a:ln>
        </p:spPr>
        <p:style>
          <a:lnRef idx="0"/>
          <a:fillRef idx="0"/>
          <a:effectRef idx="0"/>
          <a:fontRef idx="minor"/>
        </p:style>
      </p:sp>
      <p:sp>
        <p:nvSpPr>
          <p:cNvPr id="384" name="CustomShape 4"/>
          <p:cNvSpPr/>
          <p:nvPr/>
        </p:nvSpPr>
        <p:spPr>
          <a:xfrm>
            <a:off x="6743880" y="3142800"/>
            <a:ext cx="75600" cy="75600"/>
          </a:xfrm>
          <a:prstGeom prst="ellipse">
            <a:avLst/>
          </a:prstGeom>
          <a:solidFill>
            <a:srgbClr val="a3a3a3"/>
          </a:solidFill>
          <a:ln w="25560">
            <a:solidFill>
              <a:srgbClr val="4c4c4c"/>
            </a:solidFill>
            <a:round/>
          </a:ln>
        </p:spPr>
        <p:style>
          <a:lnRef idx="0"/>
          <a:fillRef idx="0"/>
          <a:effectRef idx="0"/>
          <a:fontRef idx="minor"/>
        </p:style>
      </p:sp>
      <p:sp>
        <p:nvSpPr>
          <p:cNvPr id="385" name="CustomShape 5"/>
          <p:cNvSpPr/>
          <p:nvPr/>
        </p:nvSpPr>
        <p:spPr>
          <a:xfrm>
            <a:off x="6743880" y="4057560"/>
            <a:ext cx="75600" cy="75600"/>
          </a:xfrm>
          <a:prstGeom prst="ellipse">
            <a:avLst/>
          </a:prstGeom>
          <a:solidFill>
            <a:srgbClr val="a3a3a3"/>
          </a:solidFill>
          <a:ln w="25560">
            <a:solidFill>
              <a:srgbClr val="4c4c4c"/>
            </a:solidFill>
            <a:round/>
          </a:ln>
        </p:spPr>
        <p:style>
          <a:lnRef idx="0"/>
          <a:fillRef idx="0"/>
          <a:effectRef idx="0"/>
          <a:fontRef idx="minor"/>
        </p:style>
      </p:sp>
      <p:pic>
        <p:nvPicPr>
          <p:cNvPr id="386" name="Google Shape;377;p50" descr=""/>
          <p:cNvPicPr/>
          <p:nvPr/>
        </p:nvPicPr>
        <p:blipFill>
          <a:blip r:embed="rId1"/>
          <a:stretch/>
        </p:blipFill>
        <p:spPr>
          <a:xfrm>
            <a:off x="7962120" y="2851200"/>
            <a:ext cx="571680" cy="710280"/>
          </a:xfrm>
          <a:prstGeom prst="rect">
            <a:avLst/>
          </a:prstGeom>
          <a:ln>
            <a:noFill/>
          </a:ln>
        </p:spPr>
      </p:pic>
      <p:sp>
        <p:nvSpPr>
          <p:cNvPr id="387" name="CustomShape 6"/>
          <p:cNvSpPr/>
          <p:nvPr/>
        </p:nvSpPr>
        <p:spPr>
          <a:xfrm>
            <a:off x="3809880" y="1581120"/>
            <a:ext cx="1675800" cy="3123360"/>
          </a:xfrm>
          <a:prstGeom prst="ellipse">
            <a:avLst/>
          </a:prstGeom>
          <a:solidFill>
            <a:schemeClr val="lt1"/>
          </a:solidFill>
          <a:ln w="25560">
            <a:solidFill>
              <a:srgbClr val="a3a3a3"/>
            </a:solidFill>
            <a:round/>
          </a:ln>
        </p:spPr>
        <p:style>
          <a:lnRef idx="0"/>
          <a:fillRef idx="0"/>
          <a:effectRef idx="0"/>
          <a:fontRef idx="minor"/>
        </p:style>
      </p:sp>
      <p:sp>
        <p:nvSpPr>
          <p:cNvPr id="388" name="CustomShape 7"/>
          <p:cNvSpPr/>
          <p:nvPr/>
        </p:nvSpPr>
        <p:spPr>
          <a:xfrm>
            <a:off x="4610160" y="2190600"/>
            <a:ext cx="75600" cy="75600"/>
          </a:xfrm>
          <a:prstGeom prst="ellipse">
            <a:avLst/>
          </a:prstGeom>
          <a:solidFill>
            <a:srgbClr val="a3a3a3"/>
          </a:solidFill>
          <a:ln w="25560">
            <a:solidFill>
              <a:srgbClr val="4c4c4c"/>
            </a:solidFill>
            <a:round/>
          </a:ln>
        </p:spPr>
        <p:style>
          <a:lnRef idx="0"/>
          <a:fillRef idx="0"/>
          <a:effectRef idx="0"/>
          <a:fontRef idx="minor"/>
        </p:style>
      </p:sp>
      <p:sp>
        <p:nvSpPr>
          <p:cNvPr id="389" name="CustomShape 8"/>
          <p:cNvSpPr/>
          <p:nvPr/>
        </p:nvSpPr>
        <p:spPr>
          <a:xfrm>
            <a:off x="4610160" y="3142800"/>
            <a:ext cx="75600" cy="75600"/>
          </a:xfrm>
          <a:prstGeom prst="ellipse">
            <a:avLst/>
          </a:prstGeom>
          <a:solidFill>
            <a:srgbClr val="a3a3a3"/>
          </a:solidFill>
          <a:ln w="25560">
            <a:solidFill>
              <a:srgbClr val="4c4c4c"/>
            </a:solidFill>
            <a:round/>
          </a:ln>
        </p:spPr>
        <p:style>
          <a:lnRef idx="0"/>
          <a:fillRef idx="0"/>
          <a:effectRef idx="0"/>
          <a:fontRef idx="minor"/>
        </p:style>
      </p:sp>
      <p:sp>
        <p:nvSpPr>
          <p:cNvPr id="390" name="CustomShape 9"/>
          <p:cNvSpPr/>
          <p:nvPr/>
        </p:nvSpPr>
        <p:spPr>
          <a:xfrm>
            <a:off x="4610160" y="4057560"/>
            <a:ext cx="75600" cy="75600"/>
          </a:xfrm>
          <a:prstGeom prst="ellipse">
            <a:avLst/>
          </a:prstGeom>
          <a:solidFill>
            <a:srgbClr val="a3a3a3"/>
          </a:solidFill>
          <a:ln w="25560">
            <a:solidFill>
              <a:srgbClr val="4c4c4c"/>
            </a:solidFill>
            <a:round/>
          </a:ln>
        </p:spPr>
        <p:style>
          <a:lnRef idx="0"/>
          <a:fillRef idx="0"/>
          <a:effectRef idx="0"/>
          <a:fontRef idx="minor"/>
        </p:style>
      </p:sp>
      <p:sp>
        <p:nvSpPr>
          <p:cNvPr id="391" name="CustomShape 10"/>
          <p:cNvSpPr/>
          <p:nvPr/>
        </p:nvSpPr>
        <p:spPr>
          <a:xfrm>
            <a:off x="1676520" y="1581120"/>
            <a:ext cx="1675800" cy="3123360"/>
          </a:xfrm>
          <a:prstGeom prst="ellipse">
            <a:avLst/>
          </a:prstGeom>
          <a:solidFill>
            <a:schemeClr val="lt1"/>
          </a:solidFill>
          <a:ln w="25560">
            <a:solidFill>
              <a:srgbClr val="a3a3a3"/>
            </a:solidFill>
            <a:round/>
          </a:ln>
        </p:spPr>
        <p:style>
          <a:lnRef idx="0"/>
          <a:fillRef idx="0"/>
          <a:effectRef idx="0"/>
          <a:fontRef idx="minor"/>
        </p:style>
      </p:sp>
      <p:sp>
        <p:nvSpPr>
          <p:cNvPr id="392" name="CustomShape 11"/>
          <p:cNvSpPr/>
          <p:nvPr/>
        </p:nvSpPr>
        <p:spPr>
          <a:xfrm>
            <a:off x="2476440" y="2190600"/>
            <a:ext cx="75600" cy="75600"/>
          </a:xfrm>
          <a:prstGeom prst="ellipse">
            <a:avLst/>
          </a:prstGeom>
          <a:solidFill>
            <a:srgbClr val="a3a3a3"/>
          </a:solidFill>
          <a:ln w="25560">
            <a:solidFill>
              <a:srgbClr val="4c4c4c"/>
            </a:solidFill>
            <a:round/>
          </a:ln>
        </p:spPr>
        <p:style>
          <a:lnRef idx="0"/>
          <a:fillRef idx="0"/>
          <a:effectRef idx="0"/>
          <a:fontRef idx="minor"/>
        </p:style>
      </p:sp>
      <p:sp>
        <p:nvSpPr>
          <p:cNvPr id="393" name="CustomShape 12"/>
          <p:cNvSpPr/>
          <p:nvPr/>
        </p:nvSpPr>
        <p:spPr>
          <a:xfrm>
            <a:off x="2476440" y="3142800"/>
            <a:ext cx="75600" cy="75600"/>
          </a:xfrm>
          <a:prstGeom prst="ellipse">
            <a:avLst/>
          </a:prstGeom>
          <a:solidFill>
            <a:srgbClr val="a3a3a3"/>
          </a:solidFill>
          <a:ln w="25560">
            <a:solidFill>
              <a:srgbClr val="4c4c4c"/>
            </a:solidFill>
            <a:round/>
          </a:ln>
        </p:spPr>
        <p:style>
          <a:lnRef idx="0"/>
          <a:fillRef idx="0"/>
          <a:effectRef idx="0"/>
          <a:fontRef idx="minor"/>
        </p:style>
      </p:sp>
      <p:sp>
        <p:nvSpPr>
          <p:cNvPr id="394" name="CustomShape 13"/>
          <p:cNvSpPr/>
          <p:nvPr/>
        </p:nvSpPr>
        <p:spPr>
          <a:xfrm>
            <a:off x="2476440" y="4057560"/>
            <a:ext cx="75600" cy="75600"/>
          </a:xfrm>
          <a:prstGeom prst="ellipse">
            <a:avLst/>
          </a:prstGeom>
          <a:solidFill>
            <a:srgbClr val="a3a3a3"/>
          </a:solidFill>
          <a:ln w="25560">
            <a:solidFill>
              <a:srgbClr val="4c4c4c"/>
            </a:solidFill>
            <a:round/>
          </a:ln>
        </p:spPr>
        <p:style>
          <a:lnRef idx="0"/>
          <a:fillRef idx="0"/>
          <a:effectRef idx="0"/>
          <a:fontRef idx="minor"/>
        </p:style>
      </p:sp>
      <p:pic>
        <p:nvPicPr>
          <p:cNvPr id="395" name="Google Shape;386;p50" descr=""/>
          <p:cNvPicPr/>
          <p:nvPr/>
        </p:nvPicPr>
        <p:blipFill>
          <a:blip r:embed="rId2"/>
          <a:stretch/>
        </p:blipFill>
        <p:spPr>
          <a:xfrm>
            <a:off x="838080" y="1873440"/>
            <a:ext cx="571680" cy="710280"/>
          </a:xfrm>
          <a:prstGeom prst="rect">
            <a:avLst/>
          </a:prstGeom>
          <a:ln>
            <a:noFill/>
          </a:ln>
        </p:spPr>
      </p:pic>
      <p:sp>
        <p:nvSpPr>
          <p:cNvPr id="396" name="CustomShape 14"/>
          <p:cNvSpPr/>
          <p:nvPr/>
        </p:nvSpPr>
        <p:spPr>
          <a:xfrm>
            <a:off x="1600200" y="2190600"/>
            <a:ext cx="75600" cy="75600"/>
          </a:xfrm>
          <a:prstGeom prst="ellipse">
            <a:avLst/>
          </a:prstGeom>
          <a:solidFill>
            <a:srgbClr val="00b050"/>
          </a:solidFill>
          <a:ln w="25560">
            <a:solidFill>
              <a:srgbClr val="007434"/>
            </a:solidFill>
            <a:round/>
          </a:ln>
        </p:spPr>
        <p:style>
          <a:lnRef idx="0"/>
          <a:fillRef idx="0"/>
          <a:effectRef idx="0"/>
          <a:fontRef idx="minor"/>
        </p:style>
      </p:sp>
      <p:sp>
        <p:nvSpPr>
          <p:cNvPr id="397" name="CustomShape 15"/>
          <p:cNvSpPr/>
          <p:nvPr/>
        </p:nvSpPr>
        <p:spPr>
          <a:xfrm>
            <a:off x="3538800" y="4063680"/>
            <a:ext cx="75600" cy="75600"/>
          </a:xfrm>
          <a:prstGeom prst="ellipse">
            <a:avLst/>
          </a:prstGeom>
          <a:solidFill>
            <a:srgbClr val="00b050"/>
          </a:solidFill>
          <a:ln w="25560">
            <a:solidFill>
              <a:srgbClr val="007434"/>
            </a:solidFill>
            <a:round/>
          </a:ln>
        </p:spPr>
        <p:style>
          <a:lnRef idx="0"/>
          <a:fillRef idx="0"/>
          <a:effectRef idx="0"/>
          <a:fontRef idx="minor"/>
        </p:style>
      </p:sp>
      <p:sp>
        <p:nvSpPr>
          <p:cNvPr id="398" name="CustomShape 16"/>
          <p:cNvSpPr/>
          <p:nvPr/>
        </p:nvSpPr>
        <p:spPr>
          <a:xfrm>
            <a:off x="5659920" y="2190600"/>
            <a:ext cx="75600" cy="75600"/>
          </a:xfrm>
          <a:prstGeom prst="ellipse">
            <a:avLst/>
          </a:prstGeom>
          <a:solidFill>
            <a:srgbClr val="00b050"/>
          </a:solidFill>
          <a:ln w="25560">
            <a:solidFill>
              <a:srgbClr val="007434"/>
            </a:solidFill>
            <a:round/>
          </a:ln>
        </p:spPr>
        <p:style>
          <a:lnRef idx="0"/>
          <a:fillRef idx="0"/>
          <a:effectRef idx="0"/>
          <a:fontRef idx="minor"/>
        </p:style>
      </p:sp>
      <p:sp>
        <p:nvSpPr>
          <p:cNvPr id="399" name="CustomShape 17"/>
          <p:cNvSpPr/>
          <p:nvPr/>
        </p:nvSpPr>
        <p:spPr>
          <a:xfrm>
            <a:off x="7809480" y="3147840"/>
            <a:ext cx="75600" cy="75600"/>
          </a:xfrm>
          <a:prstGeom prst="ellipse">
            <a:avLst/>
          </a:prstGeom>
          <a:solidFill>
            <a:srgbClr val="00b050"/>
          </a:solidFill>
          <a:ln w="25560">
            <a:solidFill>
              <a:srgbClr val="007434"/>
            </a:solidFill>
            <a:round/>
          </a:ln>
        </p:spPr>
        <p:style>
          <a:lnRef idx="0"/>
          <a:fillRef idx="0"/>
          <a:effectRef idx="0"/>
          <a:fontRef idx="minor"/>
        </p:style>
      </p:sp>
      <p:sp>
        <p:nvSpPr>
          <p:cNvPr id="400" name="CustomShape 18"/>
          <p:cNvSpPr/>
          <p:nvPr/>
        </p:nvSpPr>
        <p:spPr>
          <a:xfrm>
            <a:off x="2552760" y="4090680"/>
            <a:ext cx="985320" cy="1044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01" name="CustomShape 19"/>
          <p:cNvSpPr/>
          <p:nvPr/>
        </p:nvSpPr>
        <p:spPr>
          <a:xfrm>
            <a:off x="1663560" y="2223360"/>
            <a:ext cx="812160" cy="468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02" name="CustomShape 20"/>
          <p:cNvSpPr/>
          <p:nvPr/>
        </p:nvSpPr>
        <p:spPr>
          <a:xfrm>
            <a:off x="4686480" y="2228760"/>
            <a:ext cx="97308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03" name="CustomShape 21"/>
          <p:cNvSpPr/>
          <p:nvPr/>
        </p:nvSpPr>
        <p:spPr>
          <a:xfrm>
            <a:off x="6819840" y="3191400"/>
            <a:ext cx="97308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04" name="CustomShape 22"/>
          <p:cNvSpPr/>
          <p:nvPr/>
        </p:nvSpPr>
        <p:spPr>
          <a:xfrm>
            <a:off x="5736240" y="2223360"/>
            <a:ext cx="97308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05" name="CustomShape 23"/>
          <p:cNvSpPr/>
          <p:nvPr/>
        </p:nvSpPr>
        <p:spPr>
          <a:xfrm flipH="1" rot="10800000">
            <a:off x="5604120" y="4107960"/>
            <a:ext cx="994320" cy="57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06" name="CustomShape 24"/>
          <p:cNvSpPr/>
          <p:nvPr/>
        </p:nvSpPr>
        <p:spPr>
          <a:xfrm>
            <a:off x="2743200" y="1352520"/>
            <a:ext cx="780120" cy="399240"/>
          </a:xfrm>
          <a:prstGeom prst="rect">
            <a:avLst/>
          </a:prstGeom>
          <a:noFill/>
          <a:ln>
            <a:noFill/>
          </a:ln>
        </p:spPr>
        <p:style>
          <a:lnRef idx="0"/>
          <a:fillRef idx="0"/>
          <a:effectRef idx="0"/>
          <a:fontRef idx="minor"/>
        </p:style>
        <p:txBody>
          <a:bodyPr lIns="90000" rIns="90000" tIns="45000" bIns="45000"/>
          <a:p>
            <a:pPr>
              <a:lnSpc>
                <a:spcPct val="100000"/>
              </a:lnSpc>
            </a:pPr>
            <a:r>
              <a:rPr b="0" lang="en-US" sz="2000" spc="-1" strike="noStrike">
                <a:solidFill>
                  <a:srgbClr val="000000"/>
                </a:solidFill>
                <a:latin typeface="Trebuchet MS"/>
                <a:ea typeface="Trebuchet MS"/>
              </a:rPr>
              <a:t>Mix 1</a:t>
            </a:r>
            <a:endParaRPr b="0" lang="en-US" sz="2000" spc="-1" strike="noStrike">
              <a:latin typeface="Arial"/>
            </a:endParaRPr>
          </a:p>
        </p:txBody>
      </p:sp>
      <p:sp>
        <p:nvSpPr>
          <p:cNvPr id="407" name="CustomShape 25"/>
          <p:cNvSpPr/>
          <p:nvPr/>
        </p:nvSpPr>
        <p:spPr>
          <a:xfrm>
            <a:off x="4898880" y="1352520"/>
            <a:ext cx="780120" cy="399240"/>
          </a:xfrm>
          <a:prstGeom prst="rect">
            <a:avLst/>
          </a:prstGeom>
          <a:noFill/>
          <a:ln>
            <a:noFill/>
          </a:ln>
        </p:spPr>
        <p:style>
          <a:lnRef idx="0"/>
          <a:fillRef idx="0"/>
          <a:effectRef idx="0"/>
          <a:fontRef idx="minor"/>
        </p:style>
        <p:txBody>
          <a:bodyPr lIns="90000" rIns="90000" tIns="45000" bIns="45000"/>
          <a:p>
            <a:pPr>
              <a:lnSpc>
                <a:spcPct val="100000"/>
              </a:lnSpc>
            </a:pPr>
            <a:r>
              <a:rPr b="0" lang="en-US" sz="2000" spc="-1" strike="noStrike">
                <a:solidFill>
                  <a:srgbClr val="000000"/>
                </a:solidFill>
                <a:latin typeface="Trebuchet MS"/>
                <a:ea typeface="Trebuchet MS"/>
              </a:rPr>
              <a:t>Mix 2</a:t>
            </a:r>
            <a:endParaRPr b="0" lang="en-US" sz="2000" spc="-1" strike="noStrike">
              <a:latin typeface="Arial"/>
            </a:endParaRPr>
          </a:p>
        </p:txBody>
      </p:sp>
      <p:sp>
        <p:nvSpPr>
          <p:cNvPr id="408" name="CustomShape 26"/>
          <p:cNvSpPr/>
          <p:nvPr/>
        </p:nvSpPr>
        <p:spPr>
          <a:xfrm>
            <a:off x="7030440" y="1352520"/>
            <a:ext cx="780120" cy="399240"/>
          </a:xfrm>
          <a:prstGeom prst="rect">
            <a:avLst/>
          </a:prstGeom>
          <a:noFill/>
          <a:ln>
            <a:noFill/>
          </a:ln>
        </p:spPr>
        <p:style>
          <a:lnRef idx="0"/>
          <a:fillRef idx="0"/>
          <a:effectRef idx="0"/>
          <a:fontRef idx="minor"/>
        </p:style>
        <p:txBody>
          <a:bodyPr lIns="90000" rIns="90000" tIns="45000" bIns="45000"/>
          <a:p>
            <a:pPr>
              <a:lnSpc>
                <a:spcPct val="100000"/>
              </a:lnSpc>
            </a:pPr>
            <a:r>
              <a:rPr b="0" lang="en-US" sz="2000" spc="-1" strike="noStrike">
                <a:solidFill>
                  <a:srgbClr val="000000"/>
                </a:solidFill>
                <a:latin typeface="Trebuchet MS"/>
                <a:ea typeface="Trebuchet MS"/>
              </a:rPr>
              <a:t>Mix 3</a:t>
            </a:r>
            <a:endParaRPr b="0" lang="en-US" sz="2000" spc="-1" strike="noStrike">
              <a:latin typeface="Arial"/>
            </a:endParaRPr>
          </a:p>
        </p:txBody>
      </p:sp>
    </p:spTree>
  </p:cSld>
  <p:timing>
    <p:tnLst>
      <p:par>
        <p:cTn id="317" dur="indefinite" restart="never" nodeType="tmRoot">
          <p:childTnLst>
            <p:seq>
              <p:cTn id="318" nodeType="mainSeq"/>
              <p:prevCondLst>
                <p:cond delay="0" evt="onPrev">
                  <p:tgtEl>
                    <p:sldTgt/>
                  </p:tgtEl>
                </p:cond>
              </p:prevCondLst>
              <p:nextCondLst>
                <p:cond delay="0" evt="onNext">
                  <p:tgtEl>
                    <p:sldTgt/>
                  </p:tgtEl>
                </p:cond>
              </p:nextCondLst>
            </p:seq>
          </p:childTnLst>
        </p:cTn>
      </p:par>
    </p:tnLst>
  </p:timing>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Principles for mixing services</a:t>
            </a:r>
            <a:endParaRPr b="0" lang="en-US" sz="3600" spc="-1" strike="noStrike">
              <a:latin typeface="Arial"/>
            </a:endParaRPr>
          </a:p>
        </p:txBody>
      </p:sp>
      <p:sp>
        <p:nvSpPr>
          <p:cNvPr id="410" name="CustomShape 2"/>
          <p:cNvSpPr/>
          <p:nvPr/>
        </p:nvSpPr>
        <p:spPr>
          <a:xfrm>
            <a:off x="457200" y="1200240"/>
            <a:ext cx="449496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400" spc="-1" strike="noStrike">
                <a:solidFill>
                  <a:srgbClr val="000000"/>
                </a:solidFill>
                <a:latin typeface="Trebuchet MS"/>
                <a:ea typeface="Trebuchet MS"/>
              </a:rPr>
              <a:t>2. Uniform transactions</a:t>
            </a:r>
            <a:endParaRPr b="0" lang="en-US" sz="2400" spc="-1" strike="noStrike">
              <a:latin typeface="Arial"/>
            </a:endParaRPr>
          </a:p>
          <a:p>
            <a:pPr marL="514440" indent="-361080">
              <a:lnSpc>
                <a:spcPct val="100000"/>
              </a:lnSpc>
            </a:pPr>
            <a:endParaRPr b="0" lang="en-US" sz="2400" spc="-1" strike="noStrike">
              <a:latin typeface="Arial"/>
            </a:endParaRPr>
          </a:p>
          <a:p>
            <a:pPr marL="514440" indent="-361080">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In particular: all mix</a:t>
            </a:r>
            <a:endParaRPr b="0" lang="en-US" sz="2400" spc="-1" strike="noStrike">
              <a:latin typeface="Arial"/>
            </a:endParaRPr>
          </a:p>
          <a:p>
            <a:pPr marL="514440" indent="-361080">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transactions must have the  </a:t>
            </a:r>
            <a:endParaRPr b="0" lang="en-US" sz="2400" spc="-1" strike="noStrike">
              <a:latin typeface="Arial"/>
            </a:endParaRPr>
          </a:p>
          <a:p>
            <a:pPr marL="514440" indent="-361080">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same value!</a:t>
            </a:r>
            <a:endParaRPr b="0" lang="en-US" sz="2400" spc="-1" strike="noStrike">
              <a:latin typeface="Arial"/>
            </a:endParaRPr>
          </a:p>
          <a:p>
            <a:pPr marL="514440" indent="-361080">
              <a:lnSpc>
                <a:spcPct val="100000"/>
              </a:lnSpc>
            </a:pPr>
            <a:endParaRPr b="0" lang="en-US" sz="2400" spc="-1" strike="noStrike">
              <a:latin typeface="Arial"/>
            </a:endParaRPr>
          </a:p>
          <a:p>
            <a:pPr marL="514440" indent="-361080">
              <a:lnSpc>
                <a:spcPct val="100000"/>
              </a:lnSpc>
            </a:pPr>
            <a:r>
              <a:rPr b="0" lang="en-US" sz="2400" spc="-1" strike="noStrike">
                <a:solidFill>
                  <a:srgbClr val="000000"/>
                </a:solidFill>
                <a:latin typeface="Trebuchet MS"/>
                <a:ea typeface="Trebuchet MS"/>
              </a:rPr>
              <a:t>    “</a:t>
            </a:r>
            <a:r>
              <a:rPr b="0" i="1" lang="en-US" sz="2400" spc="-1" strike="noStrike">
                <a:solidFill>
                  <a:srgbClr val="000000"/>
                </a:solidFill>
                <a:latin typeface="Trebuchet MS"/>
                <a:ea typeface="Trebuchet MS"/>
              </a:rPr>
              <a:t>Chunk size”</a:t>
            </a:r>
            <a:endParaRPr b="0" lang="en-US" sz="2400" spc="-1" strike="noStrike">
              <a:latin typeface="Arial"/>
            </a:endParaRPr>
          </a:p>
        </p:txBody>
      </p:sp>
      <p:sp>
        <p:nvSpPr>
          <p:cNvPr id="411" name="CustomShape 3"/>
          <p:cNvSpPr/>
          <p:nvPr/>
        </p:nvSpPr>
        <p:spPr>
          <a:xfrm>
            <a:off x="5029200" y="1200240"/>
            <a:ext cx="3656880" cy="3724920"/>
          </a:xfrm>
          <a:prstGeom prst="rect">
            <a:avLst/>
          </a:prstGeom>
          <a:noFill/>
          <a:ln>
            <a:noFill/>
          </a:ln>
        </p:spPr>
        <p:style>
          <a:lnRef idx="0"/>
          <a:fillRef idx="0"/>
          <a:effectRef idx="0"/>
          <a:fontRef idx="minor"/>
        </p:style>
        <p:txBody>
          <a:bodyPr lIns="90000" rIns="90000" tIns="91440" bIns="91440"/>
          <a:p>
            <a:pPr>
              <a:lnSpc>
                <a:spcPct val="100000"/>
              </a:lnSpc>
            </a:pPr>
            <a:r>
              <a:rPr b="0" i="1" lang="en-US" sz="2400" spc="-1" strike="noStrike">
                <a:solidFill>
                  <a:srgbClr val="a3a3a3"/>
                </a:solidFill>
                <a:latin typeface="Trebuchet MS"/>
                <a:ea typeface="Trebuchet MS"/>
              </a:rPr>
              <a:t>Mixcoin: Anonymity for Bitcoin with accountable mixes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a3a3a3"/>
                </a:solidFill>
                <a:latin typeface="Trebuchet MS"/>
                <a:ea typeface="Trebuchet MS"/>
              </a:rPr>
              <a:t>J. Bonneau et al.</a:t>
            </a:r>
            <a:endParaRPr b="0" lang="en-US" sz="2400" spc="-1" strike="noStrike">
              <a:latin typeface="Arial"/>
            </a:endParaRPr>
          </a:p>
          <a:p>
            <a:pPr>
              <a:lnSpc>
                <a:spcPct val="100000"/>
              </a:lnSpc>
            </a:pPr>
            <a:r>
              <a:rPr b="0" lang="en-US" sz="2400" spc="-1" strike="noStrike">
                <a:solidFill>
                  <a:srgbClr val="a3a3a3"/>
                </a:solidFill>
                <a:latin typeface="Trebuchet MS"/>
                <a:ea typeface="Trebuchet MS"/>
              </a:rPr>
              <a:t>Financial Cryptography 2014 </a:t>
            </a:r>
            <a:endParaRPr b="0" lang="en-US" sz="2400" spc="-1" strike="noStrike">
              <a:latin typeface="Arial"/>
            </a:endParaRPr>
          </a:p>
        </p:txBody>
      </p:sp>
    </p:spTree>
  </p:cSld>
  <p:timing>
    <p:tnLst>
      <p:par>
        <p:cTn id="319" dur="indefinite" restart="never" nodeType="tmRoot">
          <p:childTnLst>
            <p:seq>
              <p:cTn id="320" nodeType="mainSeq"/>
              <p:prevCondLst>
                <p:cond delay="0" evt="onPrev">
                  <p:tgtEl>
                    <p:sldTgt/>
                  </p:tgtEl>
                </p:cond>
              </p:prevCondLst>
              <p:nextCondLst>
                <p:cond delay="0" evt="onNext">
                  <p:tgtEl>
                    <p:sldTgt/>
                  </p:tgtEl>
                </p:cond>
              </p:nextCondLst>
            </p:seq>
          </p:childTnLst>
        </p:cTn>
      </p:par>
    </p:tnLst>
  </p:timing>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Principles for mixing services</a:t>
            </a:r>
            <a:endParaRPr b="0" lang="en-US" sz="3600" spc="-1" strike="noStrike">
              <a:latin typeface="Arial"/>
            </a:endParaRPr>
          </a:p>
        </p:txBody>
      </p:sp>
      <p:sp>
        <p:nvSpPr>
          <p:cNvPr id="413" name="CustomShape 2"/>
          <p:cNvSpPr/>
          <p:nvPr/>
        </p:nvSpPr>
        <p:spPr>
          <a:xfrm>
            <a:off x="457200" y="1200240"/>
            <a:ext cx="449496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400" spc="-1" strike="noStrike">
                <a:solidFill>
                  <a:srgbClr val="000000"/>
                </a:solidFill>
                <a:latin typeface="Trebuchet MS"/>
                <a:ea typeface="Trebuchet MS"/>
              </a:rPr>
              <a:t>3. Client side must be </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automated</a:t>
            </a:r>
            <a:endParaRPr b="0" lang="en-US" sz="2400" spc="-1" strike="noStrike">
              <a:latin typeface="Arial"/>
            </a:endParaRPr>
          </a:p>
          <a:p>
            <a:pPr marL="514440" indent="-361080">
              <a:lnSpc>
                <a:spcPct val="100000"/>
              </a:lnSpc>
            </a:pPr>
            <a:endParaRPr b="0" lang="en-US" sz="2400" spc="-1" strike="noStrike">
              <a:latin typeface="Arial"/>
            </a:endParaRPr>
          </a:p>
          <a:p>
            <a:pPr marL="514440" indent="-361080">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Desktop wallet software</a:t>
            </a:r>
            <a:endParaRPr b="0" lang="en-US" sz="2400" spc="-1" strike="noStrike">
              <a:latin typeface="Arial"/>
            </a:endParaRPr>
          </a:p>
        </p:txBody>
      </p:sp>
      <p:sp>
        <p:nvSpPr>
          <p:cNvPr id="414" name="CustomShape 3"/>
          <p:cNvSpPr/>
          <p:nvPr/>
        </p:nvSpPr>
        <p:spPr>
          <a:xfrm>
            <a:off x="5029200" y="1200240"/>
            <a:ext cx="3656880" cy="3724920"/>
          </a:xfrm>
          <a:prstGeom prst="rect">
            <a:avLst/>
          </a:prstGeom>
          <a:noFill/>
          <a:ln>
            <a:noFill/>
          </a:ln>
        </p:spPr>
        <p:style>
          <a:lnRef idx="0"/>
          <a:fillRef idx="0"/>
          <a:effectRef idx="0"/>
          <a:fontRef idx="minor"/>
        </p:style>
        <p:txBody>
          <a:bodyPr lIns="90000" rIns="90000" tIns="91440" bIns="91440"/>
          <a:p>
            <a:pPr>
              <a:lnSpc>
                <a:spcPct val="100000"/>
              </a:lnSpc>
            </a:pPr>
            <a:r>
              <a:rPr b="0" i="1" lang="en-US" sz="2400" spc="-1" strike="noStrike">
                <a:solidFill>
                  <a:srgbClr val="a3a3a3"/>
                </a:solidFill>
                <a:latin typeface="Trebuchet MS"/>
                <a:ea typeface="Trebuchet MS"/>
              </a:rPr>
              <a:t>Mixcoin: Anonymity for Bitcoin with accountable mixes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a3a3a3"/>
                </a:solidFill>
                <a:latin typeface="Trebuchet MS"/>
                <a:ea typeface="Trebuchet MS"/>
              </a:rPr>
              <a:t>J. Bonneau et al.</a:t>
            </a:r>
            <a:endParaRPr b="0" lang="en-US" sz="2400" spc="-1" strike="noStrike">
              <a:latin typeface="Arial"/>
            </a:endParaRPr>
          </a:p>
          <a:p>
            <a:pPr>
              <a:lnSpc>
                <a:spcPct val="100000"/>
              </a:lnSpc>
            </a:pPr>
            <a:r>
              <a:rPr b="0" lang="en-US" sz="2400" spc="-1" strike="noStrike">
                <a:solidFill>
                  <a:srgbClr val="a3a3a3"/>
                </a:solidFill>
                <a:latin typeface="Trebuchet MS"/>
                <a:ea typeface="Trebuchet MS"/>
              </a:rPr>
              <a:t>Financial Cryptography 2014 </a:t>
            </a:r>
            <a:endParaRPr b="0" lang="en-US" sz="2400" spc="-1" strike="noStrike">
              <a:latin typeface="Arial"/>
            </a:endParaRPr>
          </a:p>
        </p:txBody>
      </p:sp>
    </p:spTree>
  </p:cSld>
  <p:timing>
    <p:tnLst>
      <p:par>
        <p:cTn id="321" dur="indefinite" restart="never" nodeType="tmRoot">
          <p:childTnLst>
            <p:seq>
              <p:cTn id="322" nodeType="mainSeq"/>
              <p:prevCondLst>
                <p:cond delay="0" evt="onPrev">
                  <p:tgtEl>
                    <p:sldTgt/>
                  </p:tgtEl>
                </p:cond>
              </p:prevCondLst>
              <p:nextCondLst>
                <p:cond delay="0" evt="onNext">
                  <p:tgtEl>
                    <p:sldTgt/>
                  </p:tgtEl>
                </p:cond>
              </p:nextCondLst>
            </p:seq>
          </p:childTnLst>
        </p:cTn>
      </p:par>
    </p:tnLst>
  </p:timing>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5"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Principles for mixing services</a:t>
            </a:r>
            <a:endParaRPr b="0" lang="en-US" sz="3600" spc="-1" strike="noStrike">
              <a:latin typeface="Arial"/>
            </a:endParaRPr>
          </a:p>
        </p:txBody>
      </p:sp>
      <p:sp>
        <p:nvSpPr>
          <p:cNvPr id="416" name="CustomShape 2"/>
          <p:cNvSpPr/>
          <p:nvPr/>
        </p:nvSpPr>
        <p:spPr>
          <a:xfrm>
            <a:off x="457200" y="1200240"/>
            <a:ext cx="464760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400" spc="-1" strike="noStrike">
                <a:solidFill>
                  <a:srgbClr val="000000"/>
                </a:solidFill>
                <a:latin typeface="Trebuchet MS"/>
                <a:ea typeface="Trebuchet MS"/>
              </a:rPr>
              <a:t>4. Fees must be all-or-nothing</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Probabilistic fees: </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0.1% mixing fee = </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mix will swallow chunk</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with 0.1% chance</a:t>
            </a:r>
            <a:endParaRPr b="0" lang="en-US" sz="2400" spc="-1" strike="noStrike">
              <a:latin typeface="Arial"/>
            </a:endParaRPr>
          </a:p>
        </p:txBody>
      </p:sp>
      <p:sp>
        <p:nvSpPr>
          <p:cNvPr id="417" name="CustomShape 3"/>
          <p:cNvSpPr/>
          <p:nvPr/>
        </p:nvSpPr>
        <p:spPr>
          <a:xfrm>
            <a:off x="5029200" y="1200240"/>
            <a:ext cx="3656880" cy="3724920"/>
          </a:xfrm>
          <a:prstGeom prst="rect">
            <a:avLst/>
          </a:prstGeom>
          <a:noFill/>
          <a:ln>
            <a:noFill/>
          </a:ln>
        </p:spPr>
        <p:style>
          <a:lnRef idx="0"/>
          <a:fillRef idx="0"/>
          <a:effectRef idx="0"/>
          <a:fontRef idx="minor"/>
        </p:style>
        <p:txBody>
          <a:bodyPr lIns="90000" rIns="90000" tIns="91440" bIns="91440"/>
          <a:p>
            <a:pPr>
              <a:lnSpc>
                <a:spcPct val="100000"/>
              </a:lnSpc>
            </a:pPr>
            <a:r>
              <a:rPr b="0" i="1" lang="en-US" sz="2400" spc="-1" strike="noStrike">
                <a:solidFill>
                  <a:srgbClr val="a3a3a3"/>
                </a:solidFill>
                <a:latin typeface="Trebuchet MS"/>
                <a:ea typeface="Trebuchet MS"/>
              </a:rPr>
              <a:t>Mixcoin: Anonymity for Bitcoin with accountable mixes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a3a3a3"/>
                </a:solidFill>
                <a:latin typeface="Trebuchet MS"/>
                <a:ea typeface="Trebuchet MS"/>
              </a:rPr>
              <a:t>J. Bonneau et al.</a:t>
            </a:r>
            <a:endParaRPr b="0" lang="en-US" sz="2400" spc="-1" strike="noStrike">
              <a:latin typeface="Arial"/>
            </a:endParaRPr>
          </a:p>
          <a:p>
            <a:pPr>
              <a:lnSpc>
                <a:spcPct val="100000"/>
              </a:lnSpc>
            </a:pPr>
            <a:r>
              <a:rPr b="0" lang="en-US" sz="2400" spc="-1" strike="noStrike">
                <a:solidFill>
                  <a:srgbClr val="a3a3a3"/>
                </a:solidFill>
                <a:latin typeface="Trebuchet MS"/>
                <a:ea typeface="Trebuchet MS"/>
              </a:rPr>
              <a:t>Financial Cryptography 2014 </a:t>
            </a:r>
            <a:endParaRPr b="0" lang="en-US" sz="2400" spc="-1" strike="noStrike">
              <a:latin typeface="Arial"/>
            </a:endParaRPr>
          </a:p>
        </p:txBody>
      </p:sp>
      <p:sp>
        <p:nvSpPr>
          <p:cNvPr id="418" name="CustomShape 4"/>
          <p:cNvSpPr/>
          <p:nvPr/>
        </p:nvSpPr>
        <p:spPr>
          <a:xfrm>
            <a:off x="564840" y="4227480"/>
            <a:ext cx="8044920" cy="553320"/>
          </a:xfrm>
          <a:prstGeom prst="rect">
            <a:avLst/>
          </a:prstGeom>
          <a:solidFill>
            <a:srgbClr val="efd7ae"/>
          </a:solidFill>
          <a:ln w="19080">
            <a:solidFill>
              <a:srgbClr val="e7c586"/>
            </a:solidFill>
            <a:round/>
          </a:ln>
        </p:spPr>
        <p:style>
          <a:lnRef idx="0"/>
          <a:fillRef idx="0"/>
          <a:effectRef idx="0"/>
          <a:fontRef idx="minor"/>
        </p:style>
        <p:txBody>
          <a:bodyPr lIns="90000" rIns="90000" tIns="45000" bIns="45000"/>
          <a:p>
            <a:pPr algn="ctr">
              <a:lnSpc>
                <a:spcPct val="100000"/>
              </a:lnSpc>
            </a:pPr>
            <a:r>
              <a:rPr b="0" lang="en-US" sz="3000" spc="-1" strike="noStrike">
                <a:solidFill>
                  <a:srgbClr val="000000"/>
                </a:solidFill>
                <a:latin typeface="Trebuchet MS"/>
                <a:ea typeface="Trebuchet MS"/>
              </a:rPr>
              <a:t>Current mixes follow none of these principles</a:t>
            </a:r>
            <a:endParaRPr b="0" lang="en-US" sz="3000" spc="-1" strike="noStrike">
              <a:latin typeface="Arial"/>
            </a:endParaRPr>
          </a:p>
        </p:txBody>
      </p:sp>
    </p:spTree>
  </p:cSld>
  <p:timing>
    <p:tnLst>
      <p:par>
        <p:cTn id="323" dur="indefinite" restart="never" nodeType="tmRoot">
          <p:childTnLst>
            <p:seq>
              <p:cTn id="324" dur="indefinite" nodeType="mainSeq">
                <p:childTnLst>
                  <p:par>
                    <p:cTn id="325" fill="hold">
                      <p:stCondLst>
                        <p:cond delay="indefinite"/>
                      </p:stCondLst>
                      <p:childTnLst>
                        <p:par>
                          <p:cTn id="326" fill="hold">
                            <p:stCondLst>
                              <p:cond delay="0"/>
                            </p:stCondLst>
                            <p:childTnLst>
                              <p:par>
                                <p:cTn id="327" nodeType="clickEffect" fill="hold" presetClass="entr" presetID="10">
                                  <p:stCondLst>
                                    <p:cond delay="0"/>
                                  </p:stCondLst>
                                  <p:childTnLst>
                                    <p:set>
                                      <p:cBhvr>
                                        <p:cTn id="328" dur="1" fill="hold">
                                          <p:stCondLst>
                                            <p:cond delay="0"/>
                                          </p:stCondLst>
                                        </p:cTn>
                                        <p:tgtEl>
                                          <p:spTgt spid="418"/>
                                        </p:tgtEl>
                                        <p:attrNameLst>
                                          <p:attrName>style.visibility</p:attrName>
                                        </p:attrNameLst>
                                      </p:cBhvr>
                                      <p:to>
                                        <p:strVal val="visible"/>
                                      </p:to>
                                    </p:set>
                                    <p:animEffect filter="fade" transition="in">
                                      <p:cBhvr additive="repl">
                                        <p:cTn id="329" dur="1"/>
                                        <p:tgtEl>
                                          <p:spTgt spid="418"/>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9"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Remaining problem: trusting mixes</a:t>
            </a:r>
            <a:endParaRPr b="0" lang="en-US" sz="3600" spc="-1" strike="noStrike">
              <a:latin typeface="Arial"/>
            </a:endParaRPr>
          </a:p>
        </p:txBody>
      </p:sp>
      <p:sp>
        <p:nvSpPr>
          <p:cNvPr id="420"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marL="514440" indent="-323280">
              <a:lnSpc>
                <a:spcPct val="100000"/>
              </a:lnSpc>
            </a:pPr>
            <a:endParaRPr b="0" lang="en-US" sz="1800" spc="-1" strike="noStrike">
              <a:latin typeface="Arial"/>
            </a:endParaRPr>
          </a:p>
          <a:p>
            <a:pPr marL="514440" indent="-513720">
              <a:lnSpc>
                <a:spcPct val="100000"/>
              </a:lnSpc>
              <a:buClr>
                <a:srgbClr val="000000"/>
              </a:buClr>
              <a:buFont typeface="Arial"/>
              <a:buAutoNum type="arabicPeriod"/>
            </a:pPr>
            <a:r>
              <a:rPr b="0" lang="en-US" sz="3000" spc="-1" strike="noStrike">
                <a:solidFill>
                  <a:srgbClr val="000000"/>
                </a:solidFill>
                <a:latin typeface="Trebuchet MS"/>
                <a:ea typeface="Trebuchet MS"/>
              </a:rPr>
              <a:t>Stay in business, build up reputation</a:t>
            </a:r>
            <a:endParaRPr b="0" lang="en-US" sz="3000" spc="-1" strike="noStrike">
              <a:latin typeface="Arial"/>
            </a:endParaRPr>
          </a:p>
          <a:p>
            <a:pPr marL="514440" indent="-323280">
              <a:lnSpc>
                <a:spcPct val="100000"/>
              </a:lnSpc>
            </a:pPr>
            <a:endParaRPr b="0" lang="en-US" sz="3000" spc="-1" strike="noStrike">
              <a:latin typeface="Arial"/>
            </a:endParaRPr>
          </a:p>
          <a:p>
            <a:pPr marL="514440" indent="-513720">
              <a:lnSpc>
                <a:spcPct val="100000"/>
              </a:lnSpc>
              <a:buClr>
                <a:srgbClr val="000000"/>
              </a:buClr>
              <a:buFont typeface="Arial"/>
              <a:buAutoNum type="arabicPeriod"/>
            </a:pPr>
            <a:r>
              <a:rPr b="0" lang="en-US" sz="3000" spc="-1" strike="noStrike">
                <a:solidFill>
                  <a:srgbClr val="000000"/>
                </a:solidFill>
                <a:latin typeface="Trebuchet MS"/>
                <a:ea typeface="Trebuchet MS"/>
              </a:rPr>
              <a:t>Users can test for themselves</a:t>
            </a:r>
            <a:endParaRPr b="0" lang="en-US" sz="3000" spc="-1" strike="noStrike">
              <a:latin typeface="Arial"/>
            </a:endParaRPr>
          </a:p>
          <a:p>
            <a:pPr marL="514440" indent="-323280">
              <a:lnSpc>
                <a:spcPct val="100000"/>
              </a:lnSpc>
            </a:pPr>
            <a:endParaRPr b="0" lang="en-US" sz="3000" spc="-1" strike="noStrike">
              <a:latin typeface="Arial"/>
            </a:endParaRPr>
          </a:p>
          <a:p>
            <a:pPr marL="514440" indent="-513720">
              <a:lnSpc>
                <a:spcPct val="100000"/>
              </a:lnSpc>
              <a:buClr>
                <a:srgbClr val="000000"/>
              </a:buClr>
              <a:buFont typeface="Arial"/>
              <a:buAutoNum type="arabicPeriod"/>
            </a:pPr>
            <a:r>
              <a:rPr b="0" lang="en-US" sz="3000" spc="-1" strike="noStrike">
                <a:solidFill>
                  <a:srgbClr val="000000"/>
                </a:solidFill>
                <a:latin typeface="Trebuchet MS"/>
                <a:ea typeface="Trebuchet MS"/>
              </a:rPr>
              <a:t>Cryptographic “warranties”</a:t>
            </a:r>
            <a:endParaRPr b="0" lang="en-US" sz="3000" spc="-1" strike="noStrike">
              <a:latin typeface="Arial"/>
            </a:endParaRPr>
          </a:p>
        </p:txBody>
      </p:sp>
    </p:spTree>
  </p:cSld>
  <p:timing>
    <p:tnLst>
      <p:par>
        <p:cTn id="330" dur="indefinite" restart="never" nodeType="tmRoot">
          <p:childTnLst>
            <p:seq>
              <p:cTn id="331" nodeType="mainSeq"/>
              <p:prevCondLst>
                <p:cond delay="0" evt="onPrev">
                  <p:tgtEl>
                    <p:sldTgt/>
                  </p:tgtEl>
                </p:cond>
              </p:prevCondLst>
              <p:nextCondLst>
                <p:cond delay="0" evt="onNext">
                  <p:tgtEl>
                    <p:sldTgt/>
                  </p:tgtEl>
                </p:cond>
              </p:nextCondLst>
            </p:seq>
          </p:childTnLst>
        </p:cTn>
      </p:par>
    </p:tnLst>
  </p:timing>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1"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400" spc="-1" strike="noStrike">
                <a:solidFill>
                  <a:srgbClr val="000000"/>
                </a:solidFill>
                <a:latin typeface="Trebuchet MS"/>
                <a:ea typeface="Trebuchet MS"/>
              </a:rPr>
              <a:t>Currently no reputable dedicated mix</a:t>
            </a:r>
            <a:endParaRPr b="0" lang="en-US" sz="3400" spc="-1" strike="noStrike">
              <a:latin typeface="Arial"/>
            </a:endParaRPr>
          </a:p>
        </p:txBody>
      </p:sp>
      <p:sp>
        <p:nvSpPr>
          <p:cNvPr id="422"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2400" spc="-1" strike="noStrike">
                <a:solidFill>
                  <a:srgbClr val="ff0000"/>
                </a:solidFill>
                <a:latin typeface="Trebuchet MS"/>
                <a:ea typeface="Trebuchet MS"/>
              </a:rPr>
              <a:t>Caution: Mixing services may themselves be operating with anonymity. As such, if the mixing output fails to be delivered or access to funds is denied there is no recourse. Use at your own discretion.</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 </a:t>
            </a:r>
            <a:r>
              <a:rPr b="0" lang="en-US" sz="2400" spc="-1" strike="noStrike">
                <a:solidFill>
                  <a:srgbClr val="000000"/>
                </a:solidFill>
                <a:latin typeface="Trebuchet MS"/>
                <a:ea typeface="Trebuchet MS"/>
              </a:rPr>
              <a:t>Bitcoin Wiki</a:t>
            </a:r>
            <a:endParaRPr b="0" lang="en-US" sz="2400" spc="-1" strike="noStrike">
              <a:latin typeface="Arial"/>
            </a:endParaRPr>
          </a:p>
          <a:p>
            <a:pPr>
              <a:lnSpc>
                <a:spcPct val="100000"/>
              </a:lnSpc>
            </a:pPr>
            <a:br/>
            <a:endParaRPr b="0" lang="en-US" sz="2400" spc="-1" strike="noStrike">
              <a:latin typeface="Arial"/>
            </a:endParaRPr>
          </a:p>
        </p:txBody>
      </p:sp>
    </p:spTree>
  </p:cSld>
  <p:timing>
    <p:tnLst>
      <p:par>
        <p:cTn id="332" dur="indefinite" restart="never" nodeType="tmRoot">
          <p:childTnLst>
            <p:seq>
              <p:cTn id="333"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Others say it doesn’t</a:t>
            </a:r>
            <a:endParaRPr b="0" lang="en-US" sz="3600" spc="-1" strike="noStrike">
              <a:latin typeface="Arial"/>
            </a:endParaRPr>
          </a:p>
        </p:txBody>
      </p:sp>
      <p:sp>
        <p:nvSpPr>
          <p:cNvPr id="217"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 </a:t>
            </a:r>
            <a:r>
              <a:rPr b="0" lang="en-US" sz="3000" spc="-1" strike="noStrike">
                <a:solidFill>
                  <a:srgbClr val="000000"/>
                </a:solidFill>
                <a:latin typeface="Trebuchet MS"/>
                <a:ea typeface="Trebuchet MS"/>
              </a:rPr>
              <a:t>Bitcoin won't hide you from the NSA's prying </a:t>
            </a: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   </a:t>
            </a:r>
            <a:r>
              <a:rPr b="0" lang="en-US" sz="3000" spc="-1" strike="noStrike">
                <a:solidFill>
                  <a:srgbClr val="000000"/>
                </a:solidFill>
                <a:latin typeface="Trebuchet MS"/>
                <a:ea typeface="Trebuchet MS"/>
              </a:rPr>
              <a:t>eyes”</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	</a:t>
            </a:r>
            <a:r>
              <a:rPr b="0" lang="en-US" sz="3000" spc="-1" strike="noStrike">
                <a:solidFill>
                  <a:srgbClr val="000000"/>
                </a:solidFill>
                <a:latin typeface="Trebuchet MS"/>
                <a:ea typeface="Trebuchet MS"/>
              </a:rPr>
              <a:t>— </a:t>
            </a:r>
            <a:r>
              <a:rPr b="0" lang="en-US" sz="3000" spc="-1" strike="noStrike">
                <a:solidFill>
                  <a:srgbClr val="000000"/>
                </a:solidFill>
                <a:latin typeface="Trebuchet MS"/>
                <a:ea typeface="Trebuchet MS"/>
              </a:rPr>
              <a:t>Wired UK</a:t>
            </a:r>
            <a:endParaRPr b="0" lang="en-US" sz="3000" spc="-1" strike="noStrike">
              <a:latin typeface="Arial"/>
            </a:endParaRPr>
          </a:p>
          <a:p>
            <a:pPr>
              <a:lnSpc>
                <a:spcPct val="100000"/>
              </a:lnSpc>
            </a:pPr>
            <a:endParaRPr b="0" lang="en-US" sz="3000" spc="-1" strike="noStrike">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3" name="CustomShape 1"/>
          <p:cNvSpPr/>
          <p:nvPr/>
        </p:nvSpPr>
        <p:spPr>
          <a:xfrm>
            <a:off x="685800" y="1690560"/>
            <a:ext cx="7771680" cy="784080"/>
          </a:xfrm>
          <a:prstGeom prst="rect">
            <a:avLst/>
          </a:prstGeom>
          <a:noFill/>
          <a:ln>
            <a:noFill/>
          </a:ln>
        </p:spPr>
        <p:style>
          <a:lnRef idx="0"/>
          <a:fillRef idx="0"/>
          <a:effectRef idx="0"/>
          <a:fontRef idx="minor"/>
        </p:style>
        <p:txBody>
          <a:bodyPr lIns="90000" rIns="90000" tIns="91440" bIns="91440"/>
          <a:p>
            <a:pPr algn="ctr">
              <a:lnSpc>
                <a:spcPct val="100000"/>
              </a:lnSpc>
            </a:pPr>
            <a:r>
              <a:rPr b="0" lang="en-US" sz="3000" spc="-1" strike="noStrike">
                <a:solidFill>
                  <a:srgbClr val="000000"/>
                </a:solidFill>
                <a:latin typeface="Trebuchet MS"/>
                <a:ea typeface="Trebuchet MS"/>
              </a:rPr>
              <a:t>Decentralized mixing</a:t>
            </a:r>
            <a:endParaRPr b="0" lang="en-US" sz="3000" spc="-1" strike="noStrike">
              <a:latin typeface="Arial"/>
            </a:endParaRPr>
          </a:p>
        </p:txBody>
      </p:sp>
    </p:spTree>
  </p:cSld>
  <p:timing>
    <p:tnLst>
      <p:par>
        <p:cTn id="334" dur="indefinite" restart="never" nodeType="tmRoot">
          <p:childTnLst>
            <p:seq>
              <p:cTn id="335" nodeType="mainSeq"/>
              <p:prevCondLst>
                <p:cond delay="0" evt="onPrev">
                  <p:tgtEl>
                    <p:sldTgt/>
                  </p:tgtEl>
                </p:cond>
              </p:prevCondLst>
              <p:nextCondLst>
                <p:cond delay="0" evt="onNext">
                  <p:tgtEl>
                    <p:sldTgt/>
                  </p:tgtEl>
                </p:cond>
              </p:nextCondLst>
            </p:seq>
          </p:childTnLst>
        </p:cTn>
      </p:par>
    </p:tnLst>
  </p:timing>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4"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Why decentralized mixing?</a:t>
            </a:r>
            <a:endParaRPr b="0" lang="en-US" sz="3600" spc="-1" strike="noStrike">
              <a:latin typeface="Arial"/>
            </a:endParaRPr>
          </a:p>
        </p:txBody>
      </p:sp>
      <p:sp>
        <p:nvSpPr>
          <p:cNvPr id="425"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marL="514440" indent="-513720">
              <a:lnSpc>
                <a:spcPct val="100000"/>
              </a:lnSpc>
              <a:buClr>
                <a:srgbClr val="a3a3a3"/>
              </a:buClr>
              <a:buFont typeface="Arial"/>
              <a:buChar char="•"/>
            </a:pPr>
            <a:r>
              <a:rPr b="0" lang="en-US" sz="3000" spc="-1" strike="noStrike">
                <a:solidFill>
                  <a:srgbClr val="000000"/>
                </a:solidFill>
                <a:latin typeface="Trebuchet MS"/>
                <a:ea typeface="Trebuchet MS"/>
              </a:rPr>
              <a:t>No bootstrapping problem</a:t>
            </a:r>
            <a:endParaRPr b="0" lang="en-US" sz="3000" spc="-1" strike="noStrike">
              <a:latin typeface="Arial"/>
            </a:endParaRPr>
          </a:p>
          <a:p>
            <a:pPr marL="514440" indent="-323280">
              <a:lnSpc>
                <a:spcPct val="100000"/>
              </a:lnSpc>
            </a:pPr>
            <a:endParaRPr b="0" lang="en-US" sz="3000" spc="-1" strike="noStrike">
              <a:latin typeface="Arial"/>
            </a:endParaRPr>
          </a:p>
          <a:p>
            <a:pPr marL="514440" indent="-513720">
              <a:lnSpc>
                <a:spcPct val="100000"/>
              </a:lnSpc>
              <a:buClr>
                <a:srgbClr val="a3a3a3"/>
              </a:buClr>
              <a:buFont typeface="Arial"/>
              <a:buChar char="•"/>
            </a:pPr>
            <a:r>
              <a:rPr b="0" lang="en-US" sz="3000" spc="-1" strike="noStrike">
                <a:solidFill>
                  <a:srgbClr val="000000"/>
                </a:solidFill>
                <a:latin typeface="Trebuchet MS"/>
                <a:ea typeface="Trebuchet MS"/>
              </a:rPr>
              <a:t>Theft impossible</a:t>
            </a:r>
            <a:endParaRPr b="0" lang="en-US" sz="3000" spc="-1" strike="noStrike">
              <a:latin typeface="Arial"/>
            </a:endParaRPr>
          </a:p>
          <a:p>
            <a:pPr marL="514440" indent="-323280">
              <a:lnSpc>
                <a:spcPct val="100000"/>
              </a:lnSpc>
            </a:pPr>
            <a:endParaRPr b="0" lang="en-US" sz="3000" spc="-1" strike="noStrike">
              <a:latin typeface="Arial"/>
            </a:endParaRPr>
          </a:p>
          <a:p>
            <a:pPr marL="514440" indent="-513720">
              <a:lnSpc>
                <a:spcPct val="100000"/>
              </a:lnSpc>
              <a:buClr>
                <a:srgbClr val="a3a3a3"/>
              </a:buClr>
              <a:buFont typeface="Arial"/>
              <a:buChar char="•"/>
            </a:pPr>
            <a:r>
              <a:rPr b="0" lang="en-US" sz="3000" spc="-1" strike="noStrike">
                <a:solidFill>
                  <a:srgbClr val="000000"/>
                </a:solidFill>
                <a:latin typeface="Trebuchet MS"/>
                <a:ea typeface="Trebuchet MS"/>
              </a:rPr>
              <a:t>Possibly better anonymity</a:t>
            </a:r>
            <a:endParaRPr b="0" lang="en-US" sz="3000" spc="-1" strike="noStrike">
              <a:latin typeface="Arial"/>
            </a:endParaRPr>
          </a:p>
          <a:p>
            <a:pPr marL="514440" indent="-323280">
              <a:lnSpc>
                <a:spcPct val="100000"/>
              </a:lnSpc>
            </a:pPr>
            <a:endParaRPr b="0" lang="en-US" sz="3000" spc="-1" strike="noStrike">
              <a:latin typeface="Arial"/>
            </a:endParaRPr>
          </a:p>
          <a:p>
            <a:pPr marL="514440" indent="-513720">
              <a:lnSpc>
                <a:spcPct val="100000"/>
              </a:lnSpc>
              <a:buClr>
                <a:srgbClr val="a3a3a3"/>
              </a:buClr>
              <a:buFont typeface="Arial"/>
              <a:buChar char="•"/>
            </a:pPr>
            <a:r>
              <a:rPr b="0" lang="en-US" sz="3000" spc="-1" strike="noStrike">
                <a:solidFill>
                  <a:srgbClr val="000000"/>
                </a:solidFill>
                <a:latin typeface="Trebuchet MS"/>
                <a:ea typeface="Trebuchet MS"/>
              </a:rPr>
              <a:t>More philosophically aligned with Bitcoin</a:t>
            </a:r>
            <a:endParaRPr b="0" lang="en-US" sz="3000" spc="-1" strike="noStrike">
              <a:latin typeface="Arial"/>
            </a:endParaRPr>
          </a:p>
        </p:txBody>
      </p:sp>
    </p:spTree>
  </p:cSld>
  <p:timing>
    <p:tnLst>
      <p:par>
        <p:cTn id="336" dur="indefinite" restart="never" nodeType="tmRoot">
          <p:childTnLst>
            <p:seq>
              <p:cTn id="337" nodeType="mainSeq"/>
              <p:prevCondLst>
                <p:cond delay="0" evt="onPrev">
                  <p:tgtEl>
                    <p:sldTgt/>
                  </p:tgtEl>
                </p:cond>
              </p:prevCondLst>
              <p:nextCondLst>
                <p:cond delay="0" evt="onNext">
                  <p:tgtEl>
                    <p:sldTgt/>
                  </p:tgtEl>
                </p:cond>
              </p:nextCondLst>
            </p:seq>
          </p:childTnLst>
        </p:cTn>
      </p:par>
    </p:tnLst>
  </p:timing>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6"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Coinjoin</a:t>
            </a:r>
            <a:endParaRPr b="0" lang="en-US" sz="3600" spc="-1" strike="noStrike">
              <a:latin typeface="Arial"/>
            </a:endParaRPr>
          </a:p>
        </p:txBody>
      </p:sp>
      <p:sp>
        <p:nvSpPr>
          <p:cNvPr id="427" name="CustomShape 2"/>
          <p:cNvSpPr/>
          <p:nvPr/>
        </p:nvSpPr>
        <p:spPr>
          <a:xfrm>
            <a:off x="5410080" y="1200240"/>
            <a:ext cx="327600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400" spc="-1" strike="noStrike">
                <a:solidFill>
                  <a:srgbClr val="000000"/>
                </a:solidFill>
                <a:latin typeface="Trebuchet MS"/>
                <a:ea typeface="Trebuchet MS"/>
              </a:rPr>
              <a:t>Each signature is entirely separate</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This is 1 mixing round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Mixing principles from before apply on top of basic protocol</a:t>
            </a:r>
            <a:endParaRPr b="0" lang="en-US" sz="2400" spc="-1" strike="noStrike">
              <a:latin typeface="Arial"/>
            </a:endParaRPr>
          </a:p>
        </p:txBody>
      </p:sp>
      <p:sp>
        <p:nvSpPr>
          <p:cNvPr id="428" name="CustomShape 3"/>
          <p:cNvSpPr/>
          <p:nvPr/>
        </p:nvSpPr>
        <p:spPr>
          <a:xfrm>
            <a:off x="1328040" y="1733400"/>
            <a:ext cx="75600" cy="75600"/>
          </a:xfrm>
          <a:prstGeom prst="ellipse">
            <a:avLst/>
          </a:prstGeom>
          <a:solidFill>
            <a:schemeClr val="accent1"/>
          </a:solidFill>
          <a:ln w="25560">
            <a:solidFill>
              <a:srgbClr val="2a5e88"/>
            </a:solidFill>
            <a:round/>
          </a:ln>
        </p:spPr>
        <p:style>
          <a:lnRef idx="0"/>
          <a:fillRef idx="0"/>
          <a:effectRef idx="0"/>
          <a:fontRef idx="minor"/>
        </p:style>
      </p:sp>
      <p:pic>
        <p:nvPicPr>
          <p:cNvPr id="429" name="Google Shape;452;p58" descr=""/>
          <p:cNvPicPr/>
          <p:nvPr/>
        </p:nvPicPr>
        <p:blipFill>
          <a:blip r:embed="rId1"/>
          <a:stretch/>
        </p:blipFill>
        <p:spPr>
          <a:xfrm>
            <a:off x="533520" y="1416240"/>
            <a:ext cx="571680" cy="710280"/>
          </a:xfrm>
          <a:prstGeom prst="rect">
            <a:avLst/>
          </a:prstGeom>
          <a:ln>
            <a:noFill/>
          </a:ln>
        </p:spPr>
      </p:pic>
      <p:pic>
        <p:nvPicPr>
          <p:cNvPr id="430" name="Google Shape;453;p58" descr=""/>
          <p:cNvPicPr/>
          <p:nvPr/>
        </p:nvPicPr>
        <p:blipFill>
          <a:blip r:embed="rId2"/>
          <a:stretch/>
        </p:blipFill>
        <p:spPr>
          <a:xfrm>
            <a:off x="533520" y="3282840"/>
            <a:ext cx="571680" cy="710280"/>
          </a:xfrm>
          <a:prstGeom prst="rect">
            <a:avLst/>
          </a:prstGeom>
          <a:ln>
            <a:noFill/>
          </a:ln>
        </p:spPr>
      </p:pic>
      <p:pic>
        <p:nvPicPr>
          <p:cNvPr id="431" name="Google Shape;454;p58" descr=""/>
          <p:cNvPicPr/>
          <p:nvPr/>
        </p:nvPicPr>
        <p:blipFill>
          <a:blip r:embed="rId3"/>
          <a:stretch/>
        </p:blipFill>
        <p:spPr>
          <a:xfrm>
            <a:off x="533520" y="2374560"/>
            <a:ext cx="561600" cy="697680"/>
          </a:xfrm>
          <a:prstGeom prst="rect">
            <a:avLst/>
          </a:prstGeom>
          <a:ln>
            <a:noFill/>
          </a:ln>
        </p:spPr>
      </p:pic>
      <p:sp>
        <p:nvSpPr>
          <p:cNvPr id="432" name="CustomShape 4"/>
          <p:cNvSpPr/>
          <p:nvPr/>
        </p:nvSpPr>
        <p:spPr>
          <a:xfrm>
            <a:off x="1404360" y="1771560"/>
            <a:ext cx="77184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33" name="CustomShape 5"/>
          <p:cNvSpPr/>
          <p:nvPr/>
        </p:nvSpPr>
        <p:spPr>
          <a:xfrm>
            <a:off x="1329120" y="2685600"/>
            <a:ext cx="75600" cy="75600"/>
          </a:xfrm>
          <a:prstGeom prst="ellipse">
            <a:avLst/>
          </a:prstGeom>
          <a:solidFill>
            <a:srgbClr val="ff0000"/>
          </a:solidFill>
          <a:ln w="25560">
            <a:solidFill>
              <a:srgbClr val="990000"/>
            </a:solidFill>
            <a:round/>
          </a:ln>
        </p:spPr>
        <p:style>
          <a:lnRef idx="0"/>
          <a:fillRef idx="0"/>
          <a:effectRef idx="0"/>
          <a:fontRef idx="minor"/>
        </p:style>
      </p:sp>
      <p:sp>
        <p:nvSpPr>
          <p:cNvPr id="434" name="CustomShape 6"/>
          <p:cNvSpPr/>
          <p:nvPr/>
        </p:nvSpPr>
        <p:spPr>
          <a:xfrm>
            <a:off x="1405080" y="2723760"/>
            <a:ext cx="77184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35" name="CustomShape 7"/>
          <p:cNvSpPr/>
          <p:nvPr/>
        </p:nvSpPr>
        <p:spPr>
          <a:xfrm>
            <a:off x="1329120" y="3600360"/>
            <a:ext cx="75600" cy="75600"/>
          </a:xfrm>
          <a:prstGeom prst="ellipse">
            <a:avLst/>
          </a:prstGeom>
          <a:solidFill>
            <a:srgbClr val="00b050"/>
          </a:solidFill>
          <a:ln w="25560">
            <a:solidFill>
              <a:srgbClr val="007434"/>
            </a:solidFill>
            <a:round/>
          </a:ln>
        </p:spPr>
        <p:style>
          <a:lnRef idx="0"/>
          <a:fillRef idx="0"/>
          <a:effectRef idx="0"/>
          <a:fontRef idx="minor"/>
        </p:style>
      </p:sp>
      <p:sp>
        <p:nvSpPr>
          <p:cNvPr id="436" name="CustomShape 8"/>
          <p:cNvSpPr/>
          <p:nvPr/>
        </p:nvSpPr>
        <p:spPr>
          <a:xfrm>
            <a:off x="1405080" y="3638520"/>
            <a:ext cx="77076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37" name="CustomShape 9"/>
          <p:cNvSpPr/>
          <p:nvPr/>
        </p:nvSpPr>
        <p:spPr>
          <a:xfrm>
            <a:off x="1905120" y="1276200"/>
            <a:ext cx="1828080" cy="2894760"/>
          </a:xfrm>
          <a:prstGeom prst="rect">
            <a:avLst/>
          </a:prstGeom>
          <a:noFill/>
          <a:ln w="25560">
            <a:solidFill>
              <a:srgbClr val="a3a3a3"/>
            </a:solidFill>
            <a:round/>
          </a:ln>
        </p:spPr>
        <p:style>
          <a:lnRef idx="0"/>
          <a:fillRef idx="0"/>
          <a:effectRef idx="0"/>
          <a:fontRef idx="minor"/>
        </p:style>
      </p:sp>
      <p:sp>
        <p:nvSpPr>
          <p:cNvPr id="438" name="CustomShape 10"/>
          <p:cNvSpPr/>
          <p:nvPr/>
        </p:nvSpPr>
        <p:spPr>
          <a:xfrm>
            <a:off x="4211280" y="2687400"/>
            <a:ext cx="75600" cy="75600"/>
          </a:xfrm>
          <a:prstGeom prst="ellipse">
            <a:avLst/>
          </a:prstGeom>
          <a:solidFill>
            <a:schemeClr val="accent1"/>
          </a:solidFill>
          <a:ln w="25560">
            <a:solidFill>
              <a:srgbClr val="2a5e88"/>
            </a:solidFill>
            <a:round/>
          </a:ln>
        </p:spPr>
        <p:style>
          <a:lnRef idx="0"/>
          <a:fillRef idx="0"/>
          <a:effectRef idx="0"/>
          <a:fontRef idx="minor"/>
        </p:style>
      </p:sp>
      <p:pic>
        <p:nvPicPr>
          <p:cNvPr id="439" name="Google Shape;462;p58" descr=""/>
          <p:cNvPicPr/>
          <p:nvPr/>
        </p:nvPicPr>
        <p:blipFill>
          <a:blip r:embed="rId4"/>
          <a:stretch/>
        </p:blipFill>
        <p:spPr>
          <a:xfrm>
            <a:off x="4452480" y="2369880"/>
            <a:ext cx="571680" cy="710280"/>
          </a:xfrm>
          <a:prstGeom prst="rect">
            <a:avLst/>
          </a:prstGeom>
          <a:ln>
            <a:noFill/>
          </a:ln>
        </p:spPr>
      </p:pic>
      <p:pic>
        <p:nvPicPr>
          <p:cNvPr id="440" name="Google Shape;463;p58" descr=""/>
          <p:cNvPicPr/>
          <p:nvPr/>
        </p:nvPicPr>
        <p:blipFill>
          <a:blip r:embed="rId5"/>
          <a:stretch/>
        </p:blipFill>
        <p:spPr>
          <a:xfrm>
            <a:off x="4452480" y="1416240"/>
            <a:ext cx="571680" cy="710280"/>
          </a:xfrm>
          <a:prstGeom prst="rect">
            <a:avLst/>
          </a:prstGeom>
          <a:ln>
            <a:noFill/>
          </a:ln>
        </p:spPr>
      </p:pic>
      <p:pic>
        <p:nvPicPr>
          <p:cNvPr id="441" name="Google Shape;464;p58" descr=""/>
          <p:cNvPicPr/>
          <p:nvPr/>
        </p:nvPicPr>
        <p:blipFill>
          <a:blip r:embed="rId6"/>
          <a:stretch/>
        </p:blipFill>
        <p:spPr>
          <a:xfrm>
            <a:off x="4452480" y="3285720"/>
            <a:ext cx="561600" cy="697680"/>
          </a:xfrm>
          <a:prstGeom prst="rect">
            <a:avLst/>
          </a:prstGeom>
          <a:ln>
            <a:noFill/>
          </a:ln>
        </p:spPr>
      </p:pic>
      <p:sp>
        <p:nvSpPr>
          <p:cNvPr id="442" name="CustomShape 11"/>
          <p:cNvSpPr/>
          <p:nvPr/>
        </p:nvSpPr>
        <p:spPr>
          <a:xfrm>
            <a:off x="4212360" y="3596760"/>
            <a:ext cx="75600" cy="75600"/>
          </a:xfrm>
          <a:prstGeom prst="ellipse">
            <a:avLst/>
          </a:prstGeom>
          <a:solidFill>
            <a:srgbClr val="ff0000"/>
          </a:solidFill>
          <a:ln w="25560">
            <a:solidFill>
              <a:srgbClr val="990000"/>
            </a:solidFill>
            <a:round/>
          </a:ln>
        </p:spPr>
        <p:style>
          <a:lnRef idx="0"/>
          <a:fillRef idx="0"/>
          <a:effectRef idx="0"/>
          <a:fontRef idx="minor"/>
        </p:style>
      </p:sp>
      <p:sp>
        <p:nvSpPr>
          <p:cNvPr id="443" name="CustomShape 12"/>
          <p:cNvSpPr/>
          <p:nvPr/>
        </p:nvSpPr>
        <p:spPr>
          <a:xfrm>
            <a:off x="4212360" y="1733400"/>
            <a:ext cx="75600" cy="75600"/>
          </a:xfrm>
          <a:prstGeom prst="ellipse">
            <a:avLst/>
          </a:prstGeom>
          <a:solidFill>
            <a:srgbClr val="00b050"/>
          </a:solidFill>
          <a:ln w="25560">
            <a:solidFill>
              <a:srgbClr val="007434"/>
            </a:solidFill>
            <a:round/>
          </a:ln>
        </p:spPr>
        <p:style>
          <a:lnRef idx="0"/>
          <a:fillRef idx="0"/>
          <a:effectRef idx="0"/>
          <a:fontRef idx="minor"/>
        </p:style>
      </p:sp>
      <p:sp>
        <p:nvSpPr>
          <p:cNvPr id="444" name="CustomShape 13"/>
          <p:cNvSpPr/>
          <p:nvPr/>
        </p:nvSpPr>
        <p:spPr>
          <a:xfrm>
            <a:off x="3429720" y="2728440"/>
            <a:ext cx="77112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45" name="CustomShape 14"/>
          <p:cNvSpPr/>
          <p:nvPr/>
        </p:nvSpPr>
        <p:spPr>
          <a:xfrm>
            <a:off x="3429000" y="3634920"/>
            <a:ext cx="772920" cy="252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46" name="CustomShape 15"/>
          <p:cNvSpPr/>
          <p:nvPr/>
        </p:nvSpPr>
        <p:spPr>
          <a:xfrm>
            <a:off x="3429000" y="1776600"/>
            <a:ext cx="772920" cy="360"/>
          </a:xfrm>
          <a:custGeom>
            <a:avLst/>
            <a:gdLst/>
            <a:ahLst/>
            <a:rect l="l" t="t" r="r" b="b"/>
            <a:pathLst>
              <a:path w="21600" h="21600">
                <a:moveTo>
                  <a:pt x="0" y="0"/>
                </a:moveTo>
                <a:lnTo>
                  <a:pt x="21600" y="21600"/>
                </a:lnTo>
              </a:path>
            </a:pathLst>
          </a:custGeom>
          <a:noFill/>
          <a:ln w="19080">
            <a:solidFill>
              <a:srgbClr val="a3a3a3"/>
            </a:solidFill>
            <a:round/>
          </a:ln>
        </p:spPr>
        <p:style>
          <a:lnRef idx="0"/>
          <a:fillRef idx="0"/>
          <a:effectRef idx="0"/>
          <a:fontRef idx="minor"/>
        </p:style>
      </p:sp>
      <p:sp>
        <p:nvSpPr>
          <p:cNvPr id="447" name="CustomShape 16"/>
          <p:cNvSpPr/>
          <p:nvPr/>
        </p:nvSpPr>
        <p:spPr>
          <a:xfrm>
            <a:off x="2133720" y="2419200"/>
            <a:ext cx="1349280" cy="64548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Trebuchet MS"/>
                <a:ea typeface="Trebuchet MS"/>
              </a:rPr>
              <a:t>Single</a:t>
            </a:r>
            <a:endParaRPr b="0" lang="en-US" sz="1800" spc="-1" strike="noStrike">
              <a:latin typeface="Arial"/>
            </a:endParaRPr>
          </a:p>
          <a:p>
            <a:pPr algn="ctr">
              <a:lnSpc>
                <a:spcPct val="100000"/>
              </a:lnSpc>
            </a:pPr>
            <a:r>
              <a:rPr b="0" lang="en-US" sz="1800" spc="-1" strike="noStrike">
                <a:solidFill>
                  <a:srgbClr val="000000"/>
                </a:solidFill>
                <a:latin typeface="Trebuchet MS"/>
                <a:ea typeface="Trebuchet MS"/>
              </a:rPr>
              <a:t>transaction</a:t>
            </a:r>
            <a:endParaRPr b="0" lang="en-US" sz="1800" spc="-1" strike="noStrike">
              <a:latin typeface="Arial"/>
            </a:endParaRPr>
          </a:p>
        </p:txBody>
      </p:sp>
      <p:sp>
        <p:nvSpPr>
          <p:cNvPr id="448" name="CustomShape 17"/>
          <p:cNvSpPr/>
          <p:nvPr/>
        </p:nvSpPr>
        <p:spPr>
          <a:xfrm>
            <a:off x="457200" y="4400640"/>
            <a:ext cx="7142760" cy="460800"/>
          </a:xfrm>
          <a:prstGeom prst="rect">
            <a:avLst/>
          </a:prstGeom>
          <a:noFill/>
          <a:ln>
            <a:noFill/>
          </a:ln>
        </p:spPr>
        <p:style>
          <a:lnRef idx="0"/>
          <a:fillRef idx="0"/>
          <a:effectRef idx="0"/>
          <a:fontRef idx="minor"/>
        </p:style>
        <p:txBody>
          <a:bodyPr lIns="90000" rIns="90000" tIns="45000" bIns="45000"/>
          <a:p>
            <a:pPr>
              <a:lnSpc>
                <a:spcPct val="100000"/>
              </a:lnSpc>
            </a:pPr>
            <a:r>
              <a:rPr b="0" lang="en-US" sz="2400" spc="-1" strike="noStrike">
                <a:solidFill>
                  <a:srgbClr val="000000"/>
                </a:solidFill>
                <a:latin typeface="Trebuchet MS"/>
                <a:ea typeface="Trebuchet MS"/>
              </a:rPr>
              <a:t>Proposed by Greg Maxwell, Bitcoin core developer</a:t>
            </a:r>
            <a:endParaRPr b="0" lang="en-US" sz="2400" spc="-1" strike="noStrike">
              <a:latin typeface="Arial"/>
            </a:endParaRPr>
          </a:p>
        </p:txBody>
      </p:sp>
    </p:spTree>
  </p:cSld>
  <p:timing>
    <p:tnLst>
      <p:par>
        <p:cTn id="338" dur="indefinite" restart="never" nodeType="tmRoot">
          <p:childTnLst>
            <p:seq>
              <p:cTn id="339" dur="indefinite" nodeType="mainSeq">
                <p:childTnLst>
                  <p:par>
                    <p:cTn id="340" fill="hold">
                      <p:stCondLst>
                        <p:cond delay="indefinite"/>
                      </p:stCondLst>
                      <p:childTnLst>
                        <p:par>
                          <p:cTn id="341" fill="hold">
                            <p:stCondLst>
                              <p:cond delay="0"/>
                            </p:stCondLst>
                            <p:childTnLst>
                              <p:par>
                                <p:cTn id="342" nodeType="clickEffect" fill="hold" presetClass="entr" presetID="10">
                                  <p:stCondLst>
                                    <p:cond delay="0"/>
                                  </p:stCondLst>
                                  <p:childTnLst>
                                    <p:set>
                                      <p:cBhvr>
                                        <p:cTn id="343" dur="1" fill="hold">
                                          <p:stCondLst>
                                            <p:cond delay="0"/>
                                          </p:stCondLst>
                                        </p:cTn>
                                        <p:tgtEl>
                                          <p:spTgt spid="438"/>
                                        </p:tgtEl>
                                        <p:attrNameLst>
                                          <p:attrName>style.visibility</p:attrName>
                                        </p:attrNameLst>
                                      </p:cBhvr>
                                      <p:to>
                                        <p:strVal val="visible"/>
                                      </p:to>
                                    </p:set>
                                    <p:animEffect filter="fade" transition="in">
                                      <p:cBhvr additive="repl">
                                        <p:cTn id="344" dur="500"/>
                                        <p:tgtEl>
                                          <p:spTgt spid="438"/>
                                        </p:tgtEl>
                                      </p:cBhvr>
                                    </p:animEffect>
                                  </p:childTnLst>
                                </p:cTn>
                              </p:par>
                              <p:par>
                                <p:cTn id="345" nodeType="withEffect" fill="hold" presetClass="entr" presetID="10">
                                  <p:stCondLst>
                                    <p:cond delay="0"/>
                                  </p:stCondLst>
                                  <p:childTnLst>
                                    <p:set>
                                      <p:cBhvr>
                                        <p:cTn id="346" dur="1" fill="hold">
                                          <p:stCondLst>
                                            <p:cond delay="0"/>
                                          </p:stCondLst>
                                        </p:cTn>
                                        <p:tgtEl>
                                          <p:spTgt spid="439"/>
                                        </p:tgtEl>
                                        <p:attrNameLst>
                                          <p:attrName>style.visibility</p:attrName>
                                        </p:attrNameLst>
                                      </p:cBhvr>
                                      <p:to>
                                        <p:strVal val="visible"/>
                                      </p:to>
                                    </p:set>
                                    <p:animEffect filter="fade" transition="in">
                                      <p:cBhvr additive="repl">
                                        <p:cTn id="347" dur="500"/>
                                        <p:tgtEl>
                                          <p:spTgt spid="439"/>
                                        </p:tgtEl>
                                      </p:cBhvr>
                                    </p:animEffect>
                                  </p:childTnLst>
                                </p:cTn>
                              </p:par>
                              <p:par>
                                <p:cTn id="348" nodeType="withEffect" fill="hold" presetClass="entr" presetID="10">
                                  <p:stCondLst>
                                    <p:cond delay="0"/>
                                  </p:stCondLst>
                                  <p:childTnLst>
                                    <p:set>
                                      <p:cBhvr>
                                        <p:cTn id="349" dur="1" fill="hold">
                                          <p:stCondLst>
                                            <p:cond delay="0"/>
                                          </p:stCondLst>
                                        </p:cTn>
                                        <p:tgtEl>
                                          <p:spTgt spid="440"/>
                                        </p:tgtEl>
                                        <p:attrNameLst>
                                          <p:attrName>style.visibility</p:attrName>
                                        </p:attrNameLst>
                                      </p:cBhvr>
                                      <p:to>
                                        <p:strVal val="visible"/>
                                      </p:to>
                                    </p:set>
                                    <p:animEffect filter="fade" transition="in">
                                      <p:cBhvr additive="repl">
                                        <p:cTn id="350" dur="500"/>
                                        <p:tgtEl>
                                          <p:spTgt spid="440"/>
                                        </p:tgtEl>
                                      </p:cBhvr>
                                    </p:animEffect>
                                  </p:childTnLst>
                                </p:cTn>
                              </p:par>
                              <p:par>
                                <p:cTn id="351" nodeType="withEffect" fill="hold" presetClass="entr" presetID="10">
                                  <p:stCondLst>
                                    <p:cond delay="0"/>
                                  </p:stCondLst>
                                  <p:childTnLst>
                                    <p:set>
                                      <p:cBhvr>
                                        <p:cTn id="352" dur="1" fill="hold">
                                          <p:stCondLst>
                                            <p:cond delay="0"/>
                                          </p:stCondLst>
                                        </p:cTn>
                                        <p:tgtEl>
                                          <p:spTgt spid="441"/>
                                        </p:tgtEl>
                                        <p:attrNameLst>
                                          <p:attrName>style.visibility</p:attrName>
                                        </p:attrNameLst>
                                      </p:cBhvr>
                                      <p:to>
                                        <p:strVal val="visible"/>
                                      </p:to>
                                    </p:set>
                                    <p:animEffect filter="fade" transition="in">
                                      <p:cBhvr additive="repl">
                                        <p:cTn id="353" dur="500"/>
                                        <p:tgtEl>
                                          <p:spTgt spid="441"/>
                                        </p:tgtEl>
                                      </p:cBhvr>
                                    </p:animEffect>
                                  </p:childTnLst>
                                </p:cTn>
                              </p:par>
                              <p:par>
                                <p:cTn id="354" nodeType="withEffect" fill="hold" presetClass="entr" presetID="10">
                                  <p:stCondLst>
                                    <p:cond delay="0"/>
                                  </p:stCondLst>
                                  <p:childTnLst>
                                    <p:set>
                                      <p:cBhvr>
                                        <p:cTn id="355" dur="1" fill="hold">
                                          <p:stCondLst>
                                            <p:cond delay="0"/>
                                          </p:stCondLst>
                                        </p:cTn>
                                        <p:tgtEl>
                                          <p:spTgt spid="442"/>
                                        </p:tgtEl>
                                        <p:attrNameLst>
                                          <p:attrName>style.visibility</p:attrName>
                                        </p:attrNameLst>
                                      </p:cBhvr>
                                      <p:to>
                                        <p:strVal val="visible"/>
                                      </p:to>
                                    </p:set>
                                    <p:animEffect filter="fade" transition="in">
                                      <p:cBhvr additive="repl">
                                        <p:cTn id="356" dur="500"/>
                                        <p:tgtEl>
                                          <p:spTgt spid="442"/>
                                        </p:tgtEl>
                                      </p:cBhvr>
                                    </p:animEffect>
                                  </p:childTnLst>
                                </p:cTn>
                              </p:par>
                              <p:par>
                                <p:cTn id="357" nodeType="withEffect" fill="hold" presetClass="entr" presetID="10">
                                  <p:stCondLst>
                                    <p:cond delay="0"/>
                                  </p:stCondLst>
                                  <p:childTnLst>
                                    <p:set>
                                      <p:cBhvr>
                                        <p:cTn id="358" dur="1" fill="hold">
                                          <p:stCondLst>
                                            <p:cond delay="0"/>
                                          </p:stCondLst>
                                        </p:cTn>
                                        <p:tgtEl>
                                          <p:spTgt spid="443"/>
                                        </p:tgtEl>
                                        <p:attrNameLst>
                                          <p:attrName>style.visibility</p:attrName>
                                        </p:attrNameLst>
                                      </p:cBhvr>
                                      <p:to>
                                        <p:strVal val="visible"/>
                                      </p:to>
                                    </p:set>
                                    <p:animEffect filter="fade" transition="in">
                                      <p:cBhvr additive="repl">
                                        <p:cTn id="359" dur="500"/>
                                        <p:tgtEl>
                                          <p:spTgt spid="443"/>
                                        </p:tgtEl>
                                      </p:cBhvr>
                                    </p:animEffect>
                                  </p:childTnLst>
                                </p:cTn>
                              </p:par>
                              <p:par>
                                <p:cTn id="360" nodeType="withEffect" fill="hold" presetClass="entr" presetID="10">
                                  <p:stCondLst>
                                    <p:cond delay="0"/>
                                  </p:stCondLst>
                                  <p:childTnLst>
                                    <p:set>
                                      <p:cBhvr>
                                        <p:cTn id="361" dur="1" fill="hold">
                                          <p:stCondLst>
                                            <p:cond delay="0"/>
                                          </p:stCondLst>
                                        </p:cTn>
                                        <p:tgtEl>
                                          <p:spTgt spid="444"/>
                                        </p:tgtEl>
                                        <p:attrNameLst>
                                          <p:attrName>style.visibility</p:attrName>
                                        </p:attrNameLst>
                                      </p:cBhvr>
                                      <p:to>
                                        <p:strVal val="visible"/>
                                      </p:to>
                                    </p:set>
                                    <p:animEffect filter="fade" transition="in">
                                      <p:cBhvr additive="repl">
                                        <p:cTn id="362" dur="500"/>
                                        <p:tgtEl>
                                          <p:spTgt spid="444"/>
                                        </p:tgtEl>
                                      </p:cBhvr>
                                    </p:animEffect>
                                  </p:childTnLst>
                                </p:cTn>
                              </p:par>
                              <p:par>
                                <p:cTn id="363" nodeType="withEffect" fill="hold" presetClass="entr" presetID="10">
                                  <p:stCondLst>
                                    <p:cond delay="0"/>
                                  </p:stCondLst>
                                  <p:childTnLst>
                                    <p:set>
                                      <p:cBhvr>
                                        <p:cTn id="364" dur="1" fill="hold">
                                          <p:stCondLst>
                                            <p:cond delay="0"/>
                                          </p:stCondLst>
                                        </p:cTn>
                                        <p:tgtEl>
                                          <p:spTgt spid="445"/>
                                        </p:tgtEl>
                                        <p:attrNameLst>
                                          <p:attrName>style.visibility</p:attrName>
                                        </p:attrNameLst>
                                      </p:cBhvr>
                                      <p:to>
                                        <p:strVal val="visible"/>
                                      </p:to>
                                    </p:set>
                                    <p:animEffect filter="fade" transition="in">
                                      <p:cBhvr additive="repl">
                                        <p:cTn id="365" dur="500"/>
                                        <p:tgtEl>
                                          <p:spTgt spid="445"/>
                                        </p:tgtEl>
                                      </p:cBhvr>
                                    </p:animEffect>
                                  </p:childTnLst>
                                </p:cTn>
                              </p:par>
                              <p:par>
                                <p:cTn id="366" nodeType="withEffect" fill="hold" presetClass="entr" presetID="10">
                                  <p:stCondLst>
                                    <p:cond delay="0"/>
                                  </p:stCondLst>
                                  <p:childTnLst>
                                    <p:set>
                                      <p:cBhvr>
                                        <p:cTn id="367" dur="1" fill="hold">
                                          <p:stCondLst>
                                            <p:cond delay="0"/>
                                          </p:stCondLst>
                                        </p:cTn>
                                        <p:tgtEl>
                                          <p:spTgt spid="446"/>
                                        </p:tgtEl>
                                        <p:attrNameLst>
                                          <p:attrName>style.visibility</p:attrName>
                                        </p:attrNameLst>
                                      </p:cBhvr>
                                      <p:to>
                                        <p:strVal val="visible"/>
                                      </p:to>
                                    </p:set>
                                    <p:animEffect filter="fade" transition="in">
                                      <p:cBhvr additive="repl">
                                        <p:cTn id="368" dur="500"/>
                                        <p:tgtEl>
                                          <p:spTgt spid="446"/>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9"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Coinjoin algorithm</a:t>
            </a:r>
            <a:endParaRPr b="0" lang="en-US" sz="3600" spc="-1" strike="noStrike">
              <a:latin typeface="Arial"/>
            </a:endParaRPr>
          </a:p>
        </p:txBody>
      </p:sp>
      <p:sp>
        <p:nvSpPr>
          <p:cNvPr id="450" name="CustomShape 2"/>
          <p:cNvSpPr/>
          <p:nvPr/>
        </p:nvSpPr>
        <p:spPr>
          <a:xfrm>
            <a:off x="457200" y="1200240"/>
            <a:ext cx="5333400" cy="3724920"/>
          </a:xfrm>
          <a:prstGeom prst="rect">
            <a:avLst/>
          </a:prstGeom>
          <a:noFill/>
          <a:ln>
            <a:noFill/>
          </a:ln>
        </p:spPr>
        <p:style>
          <a:lnRef idx="0"/>
          <a:fillRef idx="0"/>
          <a:effectRef idx="0"/>
          <a:fontRef idx="minor"/>
        </p:style>
        <p:txBody>
          <a:bodyPr lIns="90000" rIns="90000" tIns="91440" bIns="91440"/>
          <a:p>
            <a:pPr marL="514440" indent="-513720">
              <a:lnSpc>
                <a:spcPct val="100000"/>
              </a:lnSpc>
              <a:buClr>
                <a:srgbClr val="000000"/>
              </a:buClr>
              <a:buFont typeface="Arial"/>
              <a:buAutoNum type="arabicPeriod"/>
            </a:pPr>
            <a:r>
              <a:rPr b="0" lang="en-US" sz="2400" spc="-1" strike="noStrike">
                <a:solidFill>
                  <a:srgbClr val="000000"/>
                </a:solidFill>
                <a:latin typeface="Trebuchet MS"/>
                <a:ea typeface="Trebuchet MS"/>
              </a:rPr>
              <a:t>Find peers who want to mix</a:t>
            </a:r>
            <a:endParaRPr b="0" lang="en-US" sz="2400" spc="-1" strike="noStrike">
              <a:latin typeface="Arial"/>
            </a:endParaRPr>
          </a:p>
          <a:p>
            <a:pPr marL="514440" indent="-513720">
              <a:lnSpc>
                <a:spcPct val="100000"/>
              </a:lnSpc>
              <a:buClr>
                <a:srgbClr val="000000"/>
              </a:buClr>
              <a:buFont typeface="Arial"/>
              <a:buAutoNum type="arabicPeriod"/>
            </a:pPr>
            <a:r>
              <a:rPr b="0" lang="en-US" sz="2400" spc="-1" strike="noStrike">
                <a:solidFill>
                  <a:srgbClr val="000000"/>
                </a:solidFill>
                <a:latin typeface="Trebuchet MS"/>
                <a:ea typeface="Trebuchet MS"/>
              </a:rPr>
              <a:t>Exchange input/output addresses</a:t>
            </a:r>
            <a:endParaRPr b="0" lang="en-US" sz="2400" spc="-1" strike="noStrike">
              <a:latin typeface="Arial"/>
            </a:endParaRPr>
          </a:p>
          <a:p>
            <a:pPr marL="514440" indent="-513720">
              <a:lnSpc>
                <a:spcPct val="100000"/>
              </a:lnSpc>
              <a:buClr>
                <a:srgbClr val="000000"/>
              </a:buClr>
              <a:buFont typeface="Arial"/>
              <a:buAutoNum type="arabicPeriod"/>
            </a:pPr>
            <a:r>
              <a:rPr b="0" lang="en-US" sz="2400" spc="-1" strike="noStrike">
                <a:solidFill>
                  <a:srgbClr val="000000"/>
                </a:solidFill>
                <a:latin typeface="Trebuchet MS"/>
                <a:ea typeface="Trebuchet MS"/>
              </a:rPr>
              <a:t>Construct transaction</a:t>
            </a:r>
            <a:endParaRPr b="0" lang="en-US" sz="2400" spc="-1" strike="noStrike">
              <a:latin typeface="Arial"/>
            </a:endParaRPr>
          </a:p>
          <a:p>
            <a:pPr marL="514440" indent="-513720">
              <a:lnSpc>
                <a:spcPct val="100000"/>
              </a:lnSpc>
              <a:buClr>
                <a:srgbClr val="000000"/>
              </a:buClr>
              <a:buFont typeface="Arial"/>
              <a:buAutoNum type="arabicPeriod"/>
            </a:pPr>
            <a:r>
              <a:rPr b="0" lang="en-US" sz="2400" spc="-1" strike="noStrike">
                <a:solidFill>
                  <a:srgbClr val="000000"/>
                </a:solidFill>
                <a:latin typeface="Trebuchet MS"/>
                <a:ea typeface="Trebuchet MS"/>
              </a:rPr>
              <a:t>Send it around, collect signatures</a:t>
            </a:r>
            <a:br/>
            <a:r>
              <a:rPr b="0" lang="en-US" sz="2400" spc="-1" strike="noStrike">
                <a:solidFill>
                  <a:srgbClr val="000000"/>
                </a:solidFill>
                <a:latin typeface="Trebuchet MS"/>
                <a:ea typeface="Trebuchet MS"/>
              </a:rPr>
              <a:t>(Before signing, each peer checks if her output is present)</a:t>
            </a:r>
            <a:endParaRPr b="0" lang="en-US" sz="2400" spc="-1" strike="noStrike">
              <a:latin typeface="Arial"/>
            </a:endParaRPr>
          </a:p>
          <a:p>
            <a:pPr marL="514440" indent="-513720">
              <a:lnSpc>
                <a:spcPct val="100000"/>
              </a:lnSpc>
              <a:buClr>
                <a:srgbClr val="000000"/>
              </a:buClr>
              <a:buFont typeface="Arial"/>
              <a:buAutoNum type="arabicPeriod"/>
            </a:pPr>
            <a:r>
              <a:rPr b="0" lang="en-US" sz="2400" spc="-1" strike="noStrike">
                <a:solidFill>
                  <a:srgbClr val="000000"/>
                </a:solidFill>
                <a:latin typeface="Trebuchet MS"/>
                <a:ea typeface="Trebuchet MS"/>
              </a:rPr>
              <a:t>Broadcast the transaction</a:t>
            </a:r>
            <a:endParaRPr b="0" lang="en-US" sz="2400" spc="-1" strike="noStrike">
              <a:latin typeface="Arial"/>
            </a:endParaRPr>
          </a:p>
        </p:txBody>
      </p:sp>
      <p:pic>
        <p:nvPicPr>
          <p:cNvPr id="451" name="Google Shape;478;p59" descr=""/>
          <p:cNvPicPr/>
          <p:nvPr/>
        </p:nvPicPr>
        <p:blipFill>
          <a:blip r:embed="rId1"/>
          <a:stretch/>
        </p:blipFill>
        <p:spPr>
          <a:xfrm>
            <a:off x="5791320" y="1211760"/>
            <a:ext cx="2888640" cy="1913760"/>
          </a:xfrm>
          <a:prstGeom prst="rect">
            <a:avLst/>
          </a:prstGeom>
          <a:ln>
            <a:noFill/>
          </a:ln>
        </p:spPr>
      </p:pic>
    </p:spTree>
  </p:cSld>
  <p:timing>
    <p:tnLst>
      <p:par>
        <p:cTn id="369" dur="indefinite" restart="never" nodeType="tmRoot">
          <p:childTnLst>
            <p:seq>
              <p:cTn id="370" nodeType="mainSeq"/>
              <p:prevCondLst>
                <p:cond delay="0" evt="onPrev">
                  <p:tgtEl>
                    <p:sldTgt/>
                  </p:tgtEl>
                </p:cond>
              </p:prevCondLst>
              <p:nextCondLst>
                <p:cond delay="0" evt="onNext">
                  <p:tgtEl>
                    <p:sldTgt/>
                  </p:tgtEl>
                </p:cond>
              </p:nextCondLst>
            </p:seq>
          </p:childTnLst>
        </p:cTn>
      </p:par>
    </p:tnLst>
  </p:timing>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2"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Coinjoin: remaining problems</a:t>
            </a:r>
            <a:endParaRPr b="0" lang="en-US" sz="3600" spc="-1" strike="noStrike">
              <a:latin typeface="Arial"/>
            </a:endParaRPr>
          </a:p>
        </p:txBody>
      </p:sp>
      <p:sp>
        <p:nvSpPr>
          <p:cNvPr id="453" name="CustomShape 2"/>
          <p:cNvSpPr/>
          <p:nvPr/>
        </p:nvSpPr>
        <p:spPr>
          <a:xfrm>
            <a:off x="457200" y="1200240"/>
            <a:ext cx="5180760" cy="3724920"/>
          </a:xfrm>
          <a:prstGeom prst="rect">
            <a:avLst/>
          </a:prstGeom>
          <a:noFill/>
          <a:ln>
            <a:noFill/>
          </a:ln>
        </p:spPr>
        <p:style>
          <a:lnRef idx="0"/>
          <a:fillRef idx="0"/>
          <a:effectRef idx="0"/>
          <a:fontRef idx="minor"/>
        </p:style>
        <p:txBody>
          <a:bodyPr lIns="90000" rIns="90000" tIns="91440" bIns="91440"/>
          <a:p>
            <a:pPr marL="514440" indent="-513720">
              <a:lnSpc>
                <a:spcPct val="100000"/>
              </a:lnSpc>
              <a:buClr>
                <a:srgbClr val="a3a3a3"/>
              </a:buClr>
              <a:buFont typeface="Arial"/>
              <a:buChar char="•"/>
            </a:pPr>
            <a:r>
              <a:rPr b="0" lang="en-US" sz="2800" spc="-1" strike="noStrike">
                <a:solidFill>
                  <a:srgbClr val="000000"/>
                </a:solidFill>
                <a:latin typeface="Trebuchet MS"/>
                <a:ea typeface="Trebuchet MS"/>
              </a:rPr>
              <a:t>How to find peers</a:t>
            </a:r>
            <a:endParaRPr b="0" lang="en-US" sz="2800" spc="-1" strike="noStrike">
              <a:latin typeface="Arial"/>
            </a:endParaRPr>
          </a:p>
          <a:p>
            <a:pPr marL="514440" indent="-513720">
              <a:lnSpc>
                <a:spcPct val="100000"/>
              </a:lnSpc>
              <a:buClr>
                <a:srgbClr val="a3a3a3"/>
              </a:buClr>
              <a:buFont typeface="Arial"/>
              <a:buChar char="•"/>
            </a:pPr>
            <a:r>
              <a:rPr b="0" lang="en-US" sz="2800" spc="-1" strike="noStrike">
                <a:solidFill>
                  <a:srgbClr val="000000"/>
                </a:solidFill>
                <a:latin typeface="Trebuchet MS"/>
                <a:ea typeface="Trebuchet MS"/>
              </a:rPr>
              <a:t>Peers know your input-output mapping</a:t>
            </a:r>
            <a:br/>
            <a:r>
              <a:rPr b="0" lang="en-US" sz="2800" spc="-1" strike="noStrike">
                <a:solidFill>
                  <a:srgbClr val="000000"/>
                </a:solidFill>
                <a:latin typeface="Trebuchet MS"/>
                <a:ea typeface="Trebuchet MS"/>
              </a:rPr>
              <a:t>(This is a worse problem than for centralized mixes)</a:t>
            </a:r>
            <a:endParaRPr b="0" lang="en-US" sz="2800" spc="-1" strike="noStrike">
              <a:latin typeface="Arial"/>
            </a:endParaRPr>
          </a:p>
          <a:p>
            <a:pPr marL="514440" indent="-513720">
              <a:lnSpc>
                <a:spcPct val="100000"/>
              </a:lnSpc>
              <a:buClr>
                <a:srgbClr val="a3a3a3"/>
              </a:buClr>
              <a:buFont typeface="Arial"/>
              <a:buChar char="•"/>
            </a:pPr>
            <a:r>
              <a:rPr b="0" lang="en-US" sz="2800" spc="-1" strike="noStrike">
                <a:solidFill>
                  <a:srgbClr val="000000"/>
                </a:solidFill>
                <a:latin typeface="Trebuchet MS"/>
                <a:ea typeface="Trebuchet MS"/>
              </a:rPr>
              <a:t>Denial of service</a:t>
            </a:r>
            <a:endParaRPr b="0" lang="en-US" sz="2800" spc="-1" strike="noStrike">
              <a:latin typeface="Arial"/>
            </a:endParaRPr>
          </a:p>
          <a:p>
            <a:pPr marL="457200" indent="-278640">
              <a:lnSpc>
                <a:spcPct val="100000"/>
              </a:lnSpc>
            </a:pPr>
            <a:endParaRPr b="0" lang="en-US" sz="2800" spc="-1" strike="noStrike">
              <a:latin typeface="Arial"/>
            </a:endParaRPr>
          </a:p>
        </p:txBody>
      </p:sp>
      <p:pic>
        <p:nvPicPr>
          <p:cNvPr id="454" name="Google Shape;485;p60" descr=""/>
          <p:cNvPicPr/>
          <p:nvPr/>
        </p:nvPicPr>
        <p:blipFill>
          <a:blip r:embed="rId1"/>
          <a:stretch/>
        </p:blipFill>
        <p:spPr>
          <a:xfrm>
            <a:off x="5791320" y="1211760"/>
            <a:ext cx="2888640" cy="1913760"/>
          </a:xfrm>
          <a:prstGeom prst="rect">
            <a:avLst/>
          </a:prstGeom>
          <a:ln>
            <a:noFill/>
          </a:ln>
        </p:spPr>
      </p:pic>
    </p:spTree>
  </p:cSld>
  <p:timing>
    <p:tnLst>
      <p:par>
        <p:cTn id="371" dur="indefinite" restart="never" nodeType="tmRoot">
          <p:childTnLst>
            <p:seq>
              <p:cTn id="372" nodeType="mainSeq"/>
              <p:prevCondLst>
                <p:cond delay="0" evt="onPrev">
                  <p:tgtEl>
                    <p:sldTgt/>
                  </p:tgtEl>
                </p:cond>
              </p:prevCondLst>
              <p:nextCondLst>
                <p:cond delay="0" evt="onNext">
                  <p:tgtEl>
                    <p:sldTgt/>
                  </p:tgtEl>
                </p:cond>
              </p:nextCondLst>
            </p:seq>
          </p:childTnLst>
        </p:cTn>
      </p:par>
    </p:tnLst>
  </p:timing>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5"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Finding peers</a:t>
            </a:r>
            <a:endParaRPr b="0" lang="en-US" sz="3600" spc="-1" strike="noStrike">
              <a:latin typeface="Arial"/>
            </a:endParaRPr>
          </a:p>
        </p:txBody>
      </p:sp>
      <p:sp>
        <p:nvSpPr>
          <p:cNvPr id="456"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Use an untrusted server</a:t>
            </a:r>
            <a:endParaRPr b="0" lang="en-US" sz="3000" spc="-1" strike="noStrike">
              <a:latin typeface="Arial"/>
            </a:endParaRPr>
          </a:p>
        </p:txBody>
      </p:sp>
    </p:spTree>
  </p:cSld>
  <p:timing>
    <p:tnLst>
      <p:par>
        <p:cTn id="373" dur="indefinite" restart="never" nodeType="tmRoot">
          <p:childTnLst>
            <p:seq>
              <p:cTn id="374" nodeType="mainSeq"/>
              <p:prevCondLst>
                <p:cond delay="0" evt="onPrev">
                  <p:tgtEl>
                    <p:sldTgt/>
                  </p:tgtEl>
                </p:cond>
              </p:prevCondLst>
              <p:nextCondLst>
                <p:cond delay="0" evt="onNext">
                  <p:tgtEl>
                    <p:sldTgt/>
                  </p:tgtEl>
                </p:cond>
              </p:nextCondLst>
            </p:seq>
          </p:childTnLst>
        </p:cTn>
      </p:par>
    </p:tnLst>
  </p:timing>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7"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Peer anonymity</a:t>
            </a:r>
            <a:endParaRPr b="0" lang="en-US" sz="3600" spc="-1" strike="noStrike">
              <a:latin typeface="Arial"/>
            </a:endParaRPr>
          </a:p>
        </p:txBody>
      </p:sp>
      <p:sp>
        <p:nvSpPr>
          <p:cNvPr id="458"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Strawman solution: </a:t>
            </a:r>
            <a:endParaRPr b="0" lang="en-US" sz="3000" spc="-1" strike="noStrike">
              <a:latin typeface="Arial"/>
            </a:endParaRPr>
          </a:p>
          <a:p>
            <a:pPr marL="514440" indent="-513720">
              <a:lnSpc>
                <a:spcPct val="100000"/>
              </a:lnSpc>
              <a:buClr>
                <a:srgbClr val="000000"/>
              </a:buClr>
              <a:buFont typeface="Arial"/>
              <a:buAutoNum type="arabicPeriod"/>
            </a:pPr>
            <a:r>
              <a:rPr b="0" lang="en-US" sz="3000" spc="-1" strike="noStrike">
                <a:solidFill>
                  <a:srgbClr val="000000"/>
                </a:solidFill>
                <a:latin typeface="Trebuchet MS"/>
                <a:ea typeface="Trebuchet MS"/>
              </a:rPr>
              <a:t>exchange inputs</a:t>
            </a:r>
            <a:endParaRPr b="0" lang="en-US" sz="3000" spc="-1" strike="noStrike">
              <a:latin typeface="Arial"/>
            </a:endParaRPr>
          </a:p>
          <a:p>
            <a:pPr marL="514440" indent="-513720">
              <a:lnSpc>
                <a:spcPct val="100000"/>
              </a:lnSpc>
              <a:buClr>
                <a:srgbClr val="000000"/>
              </a:buClr>
              <a:buFont typeface="Arial"/>
              <a:buAutoNum type="arabicPeriod"/>
            </a:pPr>
            <a:r>
              <a:rPr b="0" lang="en-US" sz="3000" spc="-1" strike="noStrike">
                <a:solidFill>
                  <a:srgbClr val="000000"/>
                </a:solidFill>
                <a:latin typeface="Trebuchet MS"/>
                <a:ea typeface="Trebuchet MS"/>
              </a:rPr>
              <a:t>disconnect and reconnect over Tor</a:t>
            </a:r>
            <a:endParaRPr b="0" lang="en-US" sz="3000" spc="-1" strike="noStrike">
              <a:latin typeface="Arial"/>
            </a:endParaRPr>
          </a:p>
          <a:p>
            <a:pPr marL="514440" indent="-513720">
              <a:lnSpc>
                <a:spcPct val="100000"/>
              </a:lnSpc>
              <a:buClr>
                <a:srgbClr val="000000"/>
              </a:buClr>
              <a:buFont typeface="Arial"/>
              <a:buAutoNum type="arabicPeriod"/>
            </a:pPr>
            <a:r>
              <a:rPr b="0" lang="en-US" sz="3000" spc="-1" strike="noStrike">
                <a:solidFill>
                  <a:srgbClr val="000000"/>
                </a:solidFill>
                <a:latin typeface="Trebuchet MS"/>
                <a:ea typeface="Trebuchet MS"/>
              </a:rPr>
              <a:t>exchange outputs</a:t>
            </a:r>
            <a:endParaRPr b="0" lang="en-US" sz="3000" spc="-1" strike="noStrike">
              <a:latin typeface="Arial"/>
            </a:endParaRPr>
          </a:p>
          <a:p>
            <a:pPr marL="514440" indent="-323280">
              <a:lnSpc>
                <a:spcPct val="100000"/>
              </a:lnSpc>
            </a:pPr>
            <a:endParaRPr b="0" lang="en-US" sz="3000" spc="-1" strike="noStrike">
              <a:latin typeface="Arial"/>
            </a:endParaRPr>
          </a:p>
          <a:p>
            <a:pPr marL="514440" indent="-323280">
              <a:lnSpc>
                <a:spcPct val="100000"/>
              </a:lnSpc>
            </a:pPr>
            <a:r>
              <a:rPr b="0" lang="en-US" sz="3000" spc="-1" strike="noStrike">
                <a:solidFill>
                  <a:srgbClr val="000000"/>
                </a:solidFill>
                <a:latin typeface="Trebuchet MS"/>
                <a:ea typeface="Trebuchet MS"/>
              </a:rPr>
              <a:t>Better solution: </a:t>
            </a:r>
            <a:br/>
            <a:r>
              <a:rPr b="0" lang="en-US" sz="3000" spc="-1" strike="noStrike">
                <a:solidFill>
                  <a:srgbClr val="000000"/>
                </a:solidFill>
                <a:latin typeface="Trebuchet MS"/>
                <a:ea typeface="Trebuchet MS"/>
              </a:rPr>
              <a:t>special-purpose anonymous routing mechanism</a:t>
            </a:r>
            <a:endParaRPr b="0" lang="en-US" sz="3000" spc="-1" strike="noStrike">
              <a:latin typeface="Arial"/>
            </a:endParaRPr>
          </a:p>
        </p:txBody>
      </p:sp>
    </p:spTree>
  </p:cSld>
  <p:timing>
    <p:tnLst>
      <p:par>
        <p:cTn id="375" dur="indefinite" restart="never" nodeType="tmRoot">
          <p:childTnLst>
            <p:seq>
              <p:cTn id="376" nodeType="mainSeq"/>
              <p:prevCondLst>
                <p:cond delay="0" evt="onPrev">
                  <p:tgtEl>
                    <p:sldTgt/>
                  </p:tgtEl>
                </p:cond>
              </p:prevCondLst>
              <p:nextCondLst>
                <p:cond delay="0" evt="onNext">
                  <p:tgtEl>
                    <p:sldTgt/>
                  </p:tgtEl>
                </p:cond>
              </p:nextCondLst>
            </p:seq>
          </p:childTnLst>
        </p:cTn>
      </p:par>
    </p:tnLst>
  </p:timing>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9"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Denial of service</a:t>
            </a:r>
            <a:endParaRPr b="0" lang="en-US" sz="3600" spc="-1" strike="noStrike">
              <a:latin typeface="Arial"/>
            </a:endParaRPr>
          </a:p>
        </p:txBody>
      </p:sp>
      <p:sp>
        <p:nvSpPr>
          <p:cNvPr id="460"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Proposed solutions:</a:t>
            </a:r>
            <a:endParaRPr b="0" lang="en-US" sz="3000" spc="-1" strike="noStrike">
              <a:latin typeface="Arial"/>
            </a:endParaRPr>
          </a:p>
          <a:p>
            <a:pPr marL="457200" indent="-456480">
              <a:lnSpc>
                <a:spcPct val="100000"/>
              </a:lnSpc>
              <a:buClr>
                <a:srgbClr val="a3a3a3"/>
              </a:buClr>
              <a:buFont typeface="Arial"/>
              <a:buChar char="•"/>
            </a:pPr>
            <a:r>
              <a:rPr b="0" lang="en-US" sz="3000" spc="-1" strike="noStrike">
                <a:solidFill>
                  <a:srgbClr val="000000"/>
                </a:solidFill>
                <a:latin typeface="Trebuchet MS"/>
                <a:ea typeface="Trebuchet MS"/>
              </a:rPr>
              <a:t>Proof of work</a:t>
            </a:r>
            <a:endParaRPr b="0" lang="en-US" sz="3000" spc="-1" strike="noStrike">
              <a:latin typeface="Arial"/>
            </a:endParaRPr>
          </a:p>
          <a:p>
            <a:pPr marL="457200" indent="-456480">
              <a:lnSpc>
                <a:spcPct val="100000"/>
              </a:lnSpc>
              <a:buClr>
                <a:srgbClr val="a3a3a3"/>
              </a:buClr>
              <a:buFont typeface="Arial"/>
              <a:buChar char="•"/>
            </a:pPr>
            <a:r>
              <a:rPr b="0" lang="en-US" sz="3000" spc="-1" strike="noStrike">
                <a:solidFill>
                  <a:srgbClr val="000000"/>
                </a:solidFill>
                <a:latin typeface="Trebuchet MS"/>
                <a:ea typeface="Trebuchet MS"/>
              </a:rPr>
              <a:t>Proof of burn</a:t>
            </a:r>
            <a:endParaRPr b="0" lang="en-US" sz="3000" spc="-1" strike="noStrike">
              <a:latin typeface="Arial"/>
            </a:endParaRPr>
          </a:p>
          <a:p>
            <a:pPr marL="457200" indent="-456480">
              <a:lnSpc>
                <a:spcPct val="100000"/>
              </a:lnSpc>
              <a:buClr>
                <a:srgbClr val="a3a3a3"/>
              </a:buClr>
              <a:buFont typeface="Arial"/>
              <a:buChar char="•"/>
            </a:pPr>
            <a:r>
              <a:rPr b="0" lang="en-US" sz="3000" spc="-1" strike="noStrike">
                <a:solidFill>
                  <a:srgbClr val="000000"/>
                </a:solidFill>
                <a:latin typeface="Trebuchet MS"/>
                <a:ea typeface="Trebuchet MS"/>
              </a:rPr>
              <a:t>Server kicks out malicious participant</a:t>
            </a:r>
            <a:endParaRPr b="0" lang="en-US" sz="3000" spc="-1" strike="noStrike">
              <a:latin typeface="Arial"/>
            </a:endParaRPr>
          </a:p>
          <a:p>
            <a:pPr marL="457200" indent="-456480">
              <a:lnSpc>
                <a:spcPct val="100000"/>
              </a:lnSpc>
              <a:buClr>
                <a:srgbClr val="a3a3a3"/>
              </a:buClr>
              <a:buFont typeface="Arial"/>
              <a:buChar char="•"/>
            </a:pPr>
            <a:r>
              <a:rPr b="0" lang="en-US" sz="3000" spc="-1" strike="noStrike">
                <a:solidFill>
                  <a:srgbClr val="000000"/>
                </a:solidFill>
                <a:latin typeface="Trebuchet MS"/>
                <a:ea typeface="Trebuchet MS"/>
              </a:rPr>
              <a:t>Cryptographic “blame” protocol</a:t>
            </a:r>
            <a:br/>
            <a:r>
              <a:rPr b="0" lang="en-US" sz="3000" spc="-1" strike="noStrike">
                <a:solidFill>
                  <a:srgbClr val="000000"/>
                </a:solidFill>
                <a:latin typeface="Trebuchet MS"/>
                <a:ea typeface="Trebuchet MS"/>
              </a:rPr>
              <a:t>(</a:t>
            </a:r>
            <a:r>
              <a:rPr b="0" i="1" lang="en-US" sz="3000" spc="-1" strike="noStrike">
                <a:solidFill>
                  <a:srgbClr val="000000"/>
                </a:solidFill>
                <a:latin typeface="Trebuchet MS"/>
                <a:ea typeface="Trebuchet MS"/>
              </a:rPr>
              <a:t>CoinShuffle: Practical Decentralized Coin Mixing for Bitcoin</a:t>
            </a:r>
            <a:br/>
            <a:r>
              <a:rPr b="0" lang="en-US" sz="3000" spc="-1" strike="noStrike">
                <a:solidFill>
                  <a:srgbClr val="000000"/>
                </a:solidFill>
                <a:latin typeface="Trebuchet MS"/>
                <a:ea typeface="Trebuchet MS"/>
              </a:rPr>
              <a:t>T. Ruffing et al., PETS 2014)</a:t>
            </a:r>
            <a:endParaRPr b="0" lang="en-US" sz="3000" spc="-1" strike="noStrike">
              <a:latin typeface="Arial"/>
            </a:endParaRPr>
          </a:p>
          <a:p>
            <a:pPr marL="514440" indent="-323280">
              <a:lnSpc>
                <a:spcPct val="100000"/>
              </a:lnSpc>
            </a:pPr>
            <a:endParaRPr b="0" lang="en-US" sz="3000" spc="-1" strike="noStrike">
              <a:latin typeface="Arial"/>
            </a:endParaRPr>
          </a:p>
          <a:p>
            <a:pPr marL="514440" indent="-323280">
              <a:lnSpc>
                <a:spcPct val="100000"/>
              </a:lnSpc>
            </a:pPr>
            <a:endParaRPr b="0" lang="en-US" sz="3000" spc="-1" strike="noStrike">
              <a:latin typeface="Arial"/>
            </a:endParaRPr>
          </a:p>
        </p:txBody>
      </p:sp>
    </p:spTree>
  </p:cSld>
  <p:timing>
    <p:tnLst>
      <p:par>
        <p:cTn id="377" dur="indefinite" restart="never" nodeType="tmRoot">
          <p:childTnLst>
            <p:seq>
              <p:cTn id="378" nodeType="mainSeq"/>
              <p:prevCondLst>
                <p:cond delay="0" evt="onPrev">
                  <p:tgtEl>
                    <p:sldTgt/>
                  </p:tgtEl>
                </p:cond>
              </p:prevCondLst>
              <p:nextCondLst>
                <p:cond delay="0" evt="onNext">
                  <p:tgtEl>
                    <p:sldTgt/>
                  </p:tgtEl>
                </p:cond>
              </p:nextCondLst>
            </p:seq>
          </p:childTnLst>
        </p:cTn>
      </p:par>
    </p:tnLst>
  </p:timing>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High-level flows could be identifying</a:t>
            </a:r>
            <a:endParaRPr b="0" lang="en-US" sz="3600" spc="-1" strike="noStrike">
              <a:latin typeface="Arial"/>
            </a:endParaRPr>
          </a:p>
        </p:txBody>
      </p:sp>
      <p:sp>
        <p:nvSpPr>
          <p:cNvPr id="462"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2800" spc="-1" strike="noStrike">
                <a:solidFill>
                  <a:srgbClr val="000000"/>
                </a:solidFill>
                <a:latin typeface="Trebuchet MS"/>
                <a:ea typeface="Trebuchet MS"/>
              </a:rPr>
              <a:t>Example: </a:t>
            </a: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Alice receives 43.12312 BTC / week as income </a:t>
            </a:r>
            <a:br/>
            <a:r>
              <a:rPr b="0" lang="en-US" sz="2800" spc="-1" strike="noStrike">
                <a:solidFill>
                  <a:srgbClr val="000000"/>
                </a:solidFill>
                <a:latin typeface="Trebuchet MS"/>
                <a:ea typeface="Trebuchet MS"/>
              </a:rPr>
              <a:t>Always immediately transfers 5% to retirement account</a:t>
            </a:r>
            <a:endParaRPr b="0" lang="en-US" sz="2800" spc="-1" strike="noStrike">
              <a:latin typeface="Arial"/>
            </a:endParaRPr>
          </a:p>
        </p:txBody>
      </p:sp>
    </p:spTree>
  </p:cSld>
  <p:timing>
    <p:tnLst>
      <p:par>
        <p:cTn id="379" dur="indefinite" restart="never" nodeType="tmRoot">
          <p:childTnLst>
            <p:seq>
              <p:cTn id="380" nodeType="mainSeq"/>
              <p:prevCondLst>
                <p:cond delay="0" evt="onPrev">
                  <p:tgtEl>
                    <p:sldTgt/>
                  </p:tgtEl>
                </p:cond>
              </p:prevCondLst>
              <p:nextCondLst>
                <p:cond delay="0" evt="onNext">
                  <p:tgtEl>
                    <p:sldTgt/>
                  </p:tgtEl>
                </p:cond>
              </p:nextCondLst>
            </p:seq>
          </p:childTnLst>
        </p:cTn>
      </p:par>
    </p:tnLst>
  </p:timing>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3"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Heuristic: merge avoidance</a:t>
            </a:r>
            <a:endParaRPr b="0" lang="en-US" sz="3600" spc="-1" strike="noStrike">
              <a:latin typeface="Arial"/>
            </a:endParaRPr>
          </a:p>
        </p:txBody>
      </p:sp>
      <p:sp>
        <p:nvSpPr>
          <p:cNvPr id="464"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Instead of a single payment transaction</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receiver provides multiple output addresses</a:t>
            </a: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sender avoids combining different inputs</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(Proposed by Mike Hearn)</a:t>
            </a:r>
            <a:endParaRPr b="0" lang="en-US" sz="3000" spc="-1" strike="noStrike">
              <a:latin typeface="Arial"/>
            </a:endParaRPr>
          </a:p>
        </p:txBody>
      </p:sp>
    </p:spTree>
  </p:cSld>
  <p:timing>
    <p:tnLst>
      <p:par>
        <p:cTn id="381" dur="indefinite" restart="never" nodeType="tmRoot">
          <p:childTnLst>
            <p:seq>
              <p:cTn id="382"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What do we mean by anonymity?</a:t>
            </a:r>
            <a:endParaRPr b="0" lang="en-US" sz="3600" spc="-1" strike="noStrike">
              <a:latin typeface="Arial"/>
            </a:endParaRPr>
          </a:p>
        </p:txBody>
      </p:sp>
      <p:sp>
        <p:nvSpPr>
          <p:cNvPr id="219"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Literally: anonymous = without a name</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Bitcoin addresses are public key hashes rather than real identities</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Computer scientists call this </a:t>
            </a:r>
            <a:r>
              <a:rPr b="0" lang="en-US" sz="3000" spc="-1" strike="noStrike" u="sng">
                <a:solidFill>
                  <a:srgbClr val="000000"/>
                </a:solidFill>
                <a:uFillTx/>
                <a:latin typeface="Trebuchet MS"/>
                <a:ea typeface="Trebuchet MS"/>
              </a:rPr>
              <a:t>pseudonymity</a:t>
            </a:r>
            <a:endParaRPr b="0" lang="en-US" sz="3000" spc="-1" strike="noStrike">
              <a:latin typeface="Arial"/>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5" name="CustomShape 1"/>
          <p:cNvSpPr/>
          <p:nvPr/>
        </p:nvSpPr>
        <p:spPr>
          <a:xfrm>
            <a:off x="685800" y="1690560"/>
            <a:ext cx="7771680" cy="784080"/>
          </a:xfrm>
          <a:prstGeom prst="rect">
            <a:avLst/>
          </a:prstGeom>
          <a:noFill/>
          <a:ln>
            <a:noFill/>
          </a:ln>
        </p:spPr>
        <p:style>
          <a:lnRef idx="0"/>
          <a:fillRef idx="0"/>
          <a:effectRef idx="0"/>
          <a:fontRef idx="minor"/>
        </p:style>
        <p:txBody>
          <a:bodyPr lIns="90000" rIns="90000" tIns="91440" bIns="91440"/>
          <a:p>
            <a:pPr algn="ctr">
              <a:lnSpc>
                <a:spcPct val="100000"/>
              </a:lnSpc>
            </a:pPr>
            <a:r>
              <a:rPr b="0" lang="en-US" sz="3000" spc="-1" strike="noStrike">
                <a:solidFill>
                  <a:srgbClr val="000000"/>
                </a:solidFill>
                <a:latin typeface="Trebuchet MS"/>
                <a:ea typeface="Trebuchet MS"/>
              </a:rPr>
              <a:t>Zerocoin and Zerocash</a:t>
            </a:r>
            <a:endParaRPr b="0" lang="en-US" sz="3000" spc="-1" strike="noStrike">
              <a:latin typeface="Arial"/>
            </a:endParaRPr>
          </a:p>
        </p:txBody>
      </p:sp>
    </p:spTree>
  </p:cSld>
  <p:timing>
    <p:tnLst>
      <p:par>
        <p:cTn id="383" dur="indefinite" restart="never" nodeType="tmRoot">
          <p:childTnLst>
            <p:seq>
              <p:cTn id="384" nodeType="mainSeq"/>
              <p:prevCondLst>
                <p:cond delay="0" evt="onPrev">
                  <p:tgtEl>
                    <p:sldTgt/>
                  </p:tgtEl>
                </p:cond>
              </p:prevCondLst>
              <p:nextCondLst>
                <p:cond delay="0" evt="onNext">
                  <p:tgtEl>
                    <p:sldTgt/>
                  </p:tgtEl>
                </p:cond>
              </p:nextCondLst>
            </p:seq>
          </p:childTnLst>
        </p:cTn>
      </p:par>
    </p:tnLst>
  </p:timing>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6"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Zerocoin: protocol-level mixing</a:t>
            </a:r>
            <a:endParaRPr b="0" lang="en-US" sz="3600" spc="-1" strike="noStrike">
              <a:latin typeface="Arial"/>
            </a:endParaRPr>
          </a:p>
        </p:txBody>
      </p:sp>
      <p:sp>
        <p:nvSpPr>
          <p:cNvPr id="467" name="CustomShape 2"/>
          <p:cNvSpPr/>
          <p:nvPr/>
        </p:nvSpPr>
        <p:spPr>
          <a:xfrm>
            <a:off x="457200" y="1200240"/>
            <a:ext cx="495216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Mixing capability baked into protocol</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Advantage: cryptographic guarantee of mixing</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Disadvantage: not currently compatible with Bitcoin</a:t>
            </a:r>
            <a:endParaRPr b="0" lang="en-US" sz="3000" spc="-1" strike="noStrike">
              <a:latin typeface="Arial"/>
            </a:endParaRPr>
          </a:p>
        </p:txBody>
      </p:sp>
      <p:sp>
        <p:nvSpPr>
          <p:cNvPr id="468" name="CustomShape 3"/>
          <p:cNvSpPr/>
          <p:nvPr/>
        </p:nvSpPr>
        <p:spPr>
          <a:xfrm>
            <a:off x="5410080" y="1200240"/>
            <a:ext cx="3276000" cy="3724920"/>
          </a:xfrm>
          <a:prstGeom prst="rect">
            <a:avLst/>
          </a:prstGeom>
          <a:noFill/>
          <a:ln>
            <a:noFill/>
          </a:ln>
        </p:spPr>
        <p:style>
          <a:lnRef idx="0"/>
          <a:fillRef idx="0"/>
          <a:effectRef idx="0"/>
          <a:fontRef idx="minor"/>
        </p:style>
        <p:txBody>
          <a:bodyPr lIns="90000" rIns="90000" tIns="91440" bIns="91440"/>
          <a:p>
            <a:pPr>
              <a:lnSpc>
                <a:spcPct val="100000"/>
              </a:lnSpc>
            </a:pPr>
            <a:r>
              <a:rPr b="0" i="1" lang="en-US" sz="2400" spc="-1" strike="noStrike">
                <a:solidFill>
                  <a:srgbClr val="000000"/>
                </a:solidFill>
                <a:latin typeface="Trebuchet MS"/>
                <a:ea typeface="Trebuchet MS"/>
              </a:rPr>
              <a:t>Zerocoin: Anonymous Distributed E-Cash from Bitcoin</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I. Miers et al.</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IEEE S&amp;P 2013</a:t>
            </a:r>
            <a:endParaRPr b="0" lang="en-US" sz="2400" spc="-1" strike="noStrike">
              <a:latin typeface="Arial"/>
            </a:endParaRPr>
          </a:p>
        </p:txBody>
      </p:sp>
    </p:spTree>
  </p:cSld>
  <p:timing>
    <p:tnLst>
      <p:par>
        <p:cTn id="385" dur="indefinite" restart="never" nodeType="tmRoot">
          <p:childTnLst>
            <p:seq>
              <p:cTn id="386" nodeType="mainSeq"/>
              <p:prevCondLst>
                <p:cond delay="0" evt="onPrev">
                  <p:tgtEl>
                    <p:sldTgt/>
                  </p:tgtEl>
                </p:cond>
              </p:prevCondLst>
              <p:nextCondLst>
                <p:cond delay="0" evt="onNext">
                  <p:tgtEl>
                    <p:sldTgt/>
                  </p:tgtEl>
                </p:cond>
              </p:nextCondLst>
            </p:seq>
          </p:childTnLst>
        </p:cTn>
      </p:par>
    </p:tnLst>
  </p:timing>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9"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Basecoin and Zerocoin</a:t>
            </a:r>
            <a:endParaRPr b="0" lang="en-US" sz="3600" spc="-1" strike="noStrike">
              <a:latin typeface="Arial"/>
            </a:endParaRPr>
          </a:p>
        </p:txBody>
      </p:sp>
      <p:sp>
        <p:nvSpPr>
          <p:cNvPr id="470"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u="sng">
                <a:solidFill>
                  <a:srgbClr val="000000"/>
                </a:solidFill>
                <a:uFillTx/>
                <a:latin typeface="Trebuchet MS"/>
                <a:ea typeface="Trebuchet MS"/>
              </a:rPr>
              <a:t>Basecoin</a:t>
            </a:r>
            <a:r>
              <a:rPr b="0" lang="en-US" sz="3000" spc="-1" strike="noStrike">
                <a:solidFill>
                  <a:srgbClr val="000000"/>
                </a:solidFill>
                <a:latin typeface="Trebuchet MS"/>
                <a:ea typeface="Trebuchet MS"/>
              </a:rPr>
              <a:t>: Bitcoin-like Altcoin</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Zerocoin: Extension of Basecoin</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Basecoins can be converted  into zerocoins and back</a:t>
            </a: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Breaks link between original and new basecoin</a:t>
            </a:r>
            <a:endParaRPr b="0" lang="en-US" sz="3000" spc="-1" strike="noStrike">
              <a:latin typeface="Arial"/>
            </a:endParaRPr>
          </a:p>
        </p:txBody>
      </p:sp>
    </p:spTree>
  </p:cSld>
  <p:timing>
    <p:tnLst>
      <p:par>
        <p:cTn id="387" dur="indefinite" restart="never" nodeType="tmRoot">
          <p:childTnLst>
            <p:seq>
              <p:cTn id="388" nodeType="mainSeq"/>
              <p:prevCondLst>
                <p:cond delay="0" evt="onPrev">
                  <p:tgtEl>
                    <p:sldTgt/>
                  </p:tgtEl>
                </p:cond>
              </p:prevCondLst>
              <p:nextCondLst>
                <p:cond delay="0" evt="onNext">
                  <p:tgtEl>
                    <p:sldTgt/>
                  </p:tgtEl>
                </p:cond>
              </p:nextCondLst>
            </p:seq>
          </p:childTnLst>
        </p:cTn>
      </p:par>
    </p:tnLst>
  </p:timing>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1"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Zerocoins</a:t>
            </a:r>
            <a:endParaRPr b="0" lang="en-US" sz="3600" spc="-1" strike="noStrike">
              <a:latin typeface="Arial"/>
            </a:endParaRPr>
          </a:p>
        </p:txBody>
      </p:sp>
      <p:sp>
        <p:nvSpPr>
          <p:cNvPr id="472"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A Zerocoin is a cryptographic proof that you owned a Basecoin and made it unspendable</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Miners can verify these proofs</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Gives you the right to redeem a new Basecoin</a:t>
            </a: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(Somewhat like poker chips)</a:t>
            </a:r>
            <a:endParaRPr b="0" lang="en-US" sz="3000" spc="-1" strike="noStrike">
              <a:latin typeface="Arial"/>
            </a:endParaRPr>
          </a:p>
        </p:txBody>
      </p:sp>
    </p:spTree>
  </p:cSld>
  <p:timing>
    <p:tnLst>
      <p:par>
        <p:cTn id="389" dur="indefinite" restart="never" nodeType="tmRoot">
          <p:childTnLst>
            <p:seq>
              <p:cTn id="390" nodeType="mainSeq"/>
              <p:prevCondLst>
                <p:cond delay="0" evt="onPrev">
                  <p:tgtEl>
                    <p:sldTgt/>
                  </p:tgtEl>
                </p:cond>
              </p:prevCondLst>
              <p:nextCondLst>
                <p:cond delay="0" evt="onNext">
                  <p:tgtEl>
                    <p:sldTgt/>
                  </p:tgtEl>
                </p:cond>
              </p:nextCondLst>
            </p:seq>
          </p:childTnLst>
        </p:cTn>
      </p:par>
    </p:tnLst>
  </p:timing>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3"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Two challenges</a:t>
            </a:r>
            <a:endParaRPr b="0" lang="en-US" sz="3600" spc="-1" strike="noStrike">
              <a:latin typeface="Arial"/>
            </a:endParaRPr>
          </a:p>
        </p:txBody>
      </p:sp>
      <p:sp>
        <p:nvSpPr>
          <p:cNvPr id="474"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How to construct these proofs?</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How to make sure each proof can only be “spent” once?</a:t>
            </a:r>
            <a:endParaRPr b="0" lang="en-US" sz="3000" spc="-1" strike="noStrike">
              <a:latin typeface="Arial"/>
            </a:endParaRPr>
          </a:p>
        </p:txBody>
      </p:sp>
    </p:spTree>
  </p:cSld>
  <p:timing>
    <p:tnLst>
      <p:par>
        <p:cTn id="391" dur="indefinite" restart="never" nodeType="tmRoot">
          <p:childTnLst>
            <p:seq>
              <p:cTn id="392" nodeType="mainSeq"/>
              <p:prevCondLst>
                <p:cond delay="0" evt="onPrev">
                  <p:tgtEl>
                    <p:sldTgt/>
                  </p:tgtEl>
                </p:cond>
              </p:prevCondLst>
              <p:nextCondLst>
                <p:cond delay="0" evt="onNext">
                  <p:tgtEl>
                    <p:sldTgt/>
                  </p:tgtEl>
                </p:cond>
              </p:nextCondLst>
            </p:seq>
          </p:childTnLst>
        </p:cTn>
      </p:par>
    </p:tnLst>
  </p:timing>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5"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Zero-knowledge proofs</a:t>
            </a:r>
            <a:endParaRPr b="0" lang="en-US" sz="3600" spc="-1" strike="noStrike">
              <a:latin typeface="Arial"/>
            </a:endParaRPr>
          </a:p>
        </p:txBody>
      </p:sp>
      <p:sp>
        <p:nvSpPr>
          <p:cNvPr id="476" name="CustomShape 2"/>
          <p:cNvSpPr/>
          <p:nvPr/>
        </p:nvSpPr>
        <p:spPr>
          <a:xfrm>
            <a:off x="457200" y="1200240"/>
            <a:ext cx="838116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800" spc="-1" strike="noStrike">
                <a:solidFill>
                  <a:srgbClr val="000000"/>
                </a:solidFill>
                <a:latin typeface="Trebuchet MS"/>
                <a:ea typeface="Trebuchet MS"/>
              </a:rPr>
              <a:t>A way to prove a statement </a:t>
            </a: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without revealing any other </a:t>
            </a: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information</a:t>
            </a:r>
            <a:endParaRPr b="0" lang="en-US" sz="2800" spc="-1" strike="noStrike">
              <a:latin typeface="Arial"/>
            </a:endParaRPr>
          </a:p>
          <a:p>
            <a:pPr>
              <a:lnSpc>
                <a:spcPct val="100000"/>
              </a:lnSpc>
            </a:pP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Example:</a:t>
            </a:r>
            <a:endParaRPr b="0" lang="en-US" sz="2800" spc="-1" strike="noStrike">
              <a:latin typeface="Arial"/>
            </a:endParaRPr>
          </a:p>
          <a:p>
            <a:pPr marL="457200" indent="-456480">
              <a:lnSpc>
                <a:spcPct val="100000"/>
              </a:lnSpc>
              <a:buClr>
                <a:srgbClr val="a3a3a3"/>
              </a:buClr>
              <a:buFont typeface="Arial"/>
              <a:buChar char="•"/>
            </a:pPr>
            <a:r>
              <a:rPr b="0" lang="en-US" sz="2800" spc="-1" strike="noStrike">
                <a:solidFill>
                  <a:srgbClr val="000000"/>
                </a:solidFill>
                <a:latin typeface="Trebuchet MS"/>
                <a:ea typeface="Trebuchet MS"/>
              </a:rPr>
              <a:t>“</a:t>
            </a:r>
            <a:r>
              <a:rPr b="0" lang="en-US" sz="2800" spc="-1" strike="noStrike">
                <a:solidFill>
                  <a:srgbClr val="000000"/>
                </a:solidFill>
                <a:latin typeface="Trebuchet MS"/>
                <a:ea typeface="Trebuchet MS"/>
              </a:rPr>
              <a:t>I know an input that hashes to </a:t>
            </a:r>
            <a:r>
              <a:rPr b="1" lang="en-US" sz="2400" spc="-1" strike="noStrike">
                <a:solidFill>
                  <a:srgbClr val="000000"/>
                </a:solidFill>
                <a:latin typeface="Consolas"/>
                <a:ea typeface="Consolas"/>
              </a:rPr>
              <a:t>da39a3ee5e</a:t>
            </a:r>
            <a:r>
              <a:rPr b="0" lang="en-US" sz="2800" spc="-1" strike="noStrike">
                <a:solidFill>
                  <a:srgbClr val="000000"/>
                </a:solidFill>
                <a:latin typeface="Trebuchet MS"/>
                <a:ea typeface="Trebuchet MS"/>
              </a:rPr>
              <a:t>”</a:t>
            </a:r>
            <a:endParaRPr b="0" lang="en-US" sz="2800" spc="-1" strike="noStrike">
              <a:latin typeface="Arial"/>
            </a:endParaRPr>
          </a:p>
          <a:p>
            <a:pPr marL="457200" indent="-456480">
              <a:lnSpc>
                <a:spcPct val="100000"/>
              </a:lnSpc>
              <a:buClr>
                <a:srgbClr val="a3a3a3"/>
              </a:buClr>
              <a:buFont typeface="Arial"/>
              <a:buChar char="•"/>
            </a:pPr>
            <a:r>
              <a:rPr b="0" lang="en-US" sz="2800" spc="-1" strike="noStrike">
                <a:solidFill>
                  <a:srgbClr val="000000"/>
                </a:solidFill>
                <a:latin typeface="Trebuchet MS"/>
                <a:ea typeface="Trebuchet MS"/>
              </a:rPr>
              <a:t>“</a:t>
            </a:r>
            <a:r>
              <a:rPr b="0" lang="en-US" sz="2800" spc="-1" strike="noStrike">
                <a:solidFill>
                  <a:srgbClr val="000000"/>
                </a:solidFill>
                <a:latin typeface="Trebuchet MS"/>
                <a:ea typeface="Trebuchet MS"/>
              </a:rPr>
              <a:t>I know an input that hashes to some hash in the following set: … ”</a:t>
            </a:r>
            <a:endParaRPr b="0" lang="en-US" sz="2800" spc="-1" strike="noStrike">
              <a:latin typeface="Arial"/>
            </a:endParaRPr>
          </a:p>
        </p:txBody>
      </p:sp>
      <p:sp>
        <p:nvSpPr>
          <p:cNvPr id="477" name="CustomShape 3"/>
          <p:cNvSpPr/>
          <p:nvPr/>
        </p:nvSpPr>
        <p:spPr>
          <a:xfrm>
            <a:off x="5257800" y="1123920"/>
            <a:ext cx="3276000" cy="1904400"/>
          </a:xfrm>
          <a:prstGeom prst="irregularSeal2">
            <a:avLst/>
          </a:prstGeom>
          <a:solidFill>
            <a:srgbClr val="efd7ae"/>
          </a:solidFill>
          <a:ln w="19080">
            <a:solidFill>
              <a:srgbClr val="e7c586"/>
            </a:solidFill>
            <a:round/>
          </a:ln>
        </p:spPr>
        <p:style>
          <a:lnRef idx="0"/>
          <a:fillRef idx="0"/>
          <a:effectRef idx="0"/>
          <a:fontRef idx="minor"/>
        </p:style>
        <p:txBody>
          <a:bodyPr lIns="90000" rIns="90000" tIns="45000" bIns="45000" anchor="ctr"/>
          <a:p>
            <a:pPr algn="ctr">
              <a:lnSpc>
                <a:spcPct val="100000"/>
              </a:lnSpc>
            </a:pPr>
            <a:r>
              <a:rPr b="0" lang="en-US" sz="3200" spc="-1" strike="noStrike">
                <a:solidFill>
                  <a:srgbClr val="000000"/>
                </a:solidFill>
                <a:latin typeface="Trebuchet MS"/>
                <a:ea typeface="Trebuchet MS"/>
              </a:rPr>
              <a:t>Crypto </a:t>
            </a:r>
            <a:endParaRPr b="0" lang="en-US" sz="3200" spc="-1" strike="noStrike">
              <a:latin typeface="Arial"/>
            </a:endParaRPr>
          </a:p>
          <a:p>
            <a:pPr algn="ctr">
              <a:lnSpc>
                <a:spcPct val="100000"/>
              </a:lnSpc>
            </a:pPr>
            <a:r>
              <a:rPr b="0" lang="en-US" sz="3200" spc="-1" strike="noStrike">
                <a:solidFill>
                  <a:srgbClr val="000000"/>
                </a:solidFill>
                <a:latin typeface="Trebuchet MS"/>
                <a:ea typeface="Trebuchet MS"/>
              </a:rPr>
              <a:t>magic</a:t>
            </a:r>
            <a:endParaRPr b="0" lang="en-US" sz="3200" spc="-1" strike="noStrike">
              <a:latin typeface="Arial"/>
            </a:endParaRPr>
          </a:p>
        </p:txBody>
      </p:sp>
    </p:spTree>
  </p:cSld>
  <p:timing>
    <p:tnLst>
      <p:par>
        <p:cTn id="393" dur="indefinite" restart="never" nodeType="tmRoot">
          <p:childTnLst>
            <p:seq>
              <p:cTn id="394" nodeType="mainSeq"/>
              <p:prevCondLst>
                <p:cond delay="0" evt="onPrev">
                  <p:tgtEl>
                    <p:sldTgt/>
                  </p:tgtEl>
                </p:cond>
              </p:prevCondLst>
              <p:nextCondLst>
                <p:cond delay="0" evt="onNext">
                  <p:tgtEl>
                    <p:sldTgt/>
                  </p:tgtEl>
                </p:cond>
              </p:nextCondLst>
            </p:seq>
          </p:childTnLst>
        </p:cTn>
      </p:par>
    </p:tnLst>
  </p:timing>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8"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Minting zerocoins</a:t>
            </a:r>
            <a:endParaRPr b="0" lang="en-US" sz="3600" spc="-1" strike="noStrike">
              <a:latin typeface="Arial"/>
            </a:endParaRPr>
          </a:p>
        </p:txBody>
      </p:sp>
      <p:sp>
        <p:nvSpPr>
          <p:cNvPr id="479"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Zerocoins come in standard denominations</a:t>
            </a: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(Let’s assume 1 basecoin)</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Anyone can make one!</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They have value once put on the block chain</a:t>
            </a: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That costs 1 basecoin</a:t>
            </a:r>
            <a:endParaRPr b="0" lang="en-US" sz="3000" spc="-1" strike="noStrike">
              <a:latin typeface="Arial"/>
            </a:endParaRPr>
          </a:p>
        </p:txBody>
      </p:sp>
    </p:spTree>
  </p:cSld>
  <p:timing>
    <p:tnLst>
      <p:par>
        <p:cTn id="395" dur="indefinite" restart="never" nodeType="tmRoot">
          <p:childTnLst>
            <p:seq>
              <p:cTn id="396" nodeType="mainSeq"/>
              <p:prevCondLst>
                <p:cond delay="0" evt="onPrev">
                  <p:tgtEl>
                    <p:sldTgt/>
                  </p:tgtEl>
                </p:cond>
              </p:prevCondLst>
              <p:nextCondLst>
                <p:cond delay="0" evt="onNext">
                  <p:tgtEl>
                    <p:sldTgt/>
                  </p:tgtEl>
                </p:cond>
              </p:nextCondLst>
            </p:seq>
          </p:childTnLst>
        </p:cTn>
      </p:par>
    </p:tnLst>
  </p:timing>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0"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Minting a zerocoin: “commitment”</a:t>
            </a:r>
            <a:endParaRPr b="0" lang="en-US" sz="3600" spc="-1" strike="noStrike">
              <a:latin typeface="Arial"/>
            </a:endParaRPr>
          </a:p>
        </p:txBody>
      </p:sp>
      <p:sp>
        <p:nvSpPr>
          <p:cNvPr id="481" name="CustomShape 2"/>
          <p:cNvSpPr/>
          <p:nvPr/>
        </p:nvSpPr>
        <p:spPr>
          <a:xfrm>
            <a:off x="457200" y="1200240"/>
            <a:ext cx="601920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800" spc="-1" strike="noStrike">
                <a:solidFill>
                  <a:srgbClr val="000000"/>
                </a:solidFill>
                <a:latin typeface="Trebuchet MS"/>
                <a:ea typeface="Trebuchet MS"/>
              </a:rPr>
              <a:t>Generate serial number </a:t>
            </a:r>
            <a:r>
              <a:rPr b="0" i="1" lang="en-US" sz="2800" spc="-1" strike="noStrike">
                <a:solidFill>
                  <a:srgbClr val="000000"/>
                </a:solidFill>
                <a:latin typeface="Trebuchet MS"/>
                <a:ea typeface="Trebuchet MS"/>
              </a:rPr>
              <a:t>S</a:t>
            </a: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(eventually made public)</a:t>
            </a:r>
            <a:endParaRPr b="0" lang="en-US" sz="2800" spc="-1" strike="noStrike">
              <a:latin typeface="Arial"/>
            </a:endParaRPr>
          </a:p>
          <a:p>
            <a:pPr>
              <a:lnSpc>
                <a:spcPct val="100000"/>
              </a:lnSpc>
            </a:pP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and random secret </a:t>
            </a:r>
            <a:r>
              <a:rPr b="0" i="1" lang="en-US" sz="2800" spc="-1" strike="noStrike">
                <a:solidFill>
                  <a:srgbClr val="000000"/>
                </a:solidFill>
                <a:latin typeface="Trebuchet MS"/>
                <a:ea typeface="Trebuchet MS"/>
              </a:rPr>
              <a:t>r</a:t>
            </a: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(never public, ensures </a:t>
            </a: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unlinkability)</a:t>
            </a:r>
            <a:endParaRPr b="0" lang="en-US" sz="2800" spc="-1" strike="noStrike">
              <a:latin typeface="Arial"/>
            </a:endParaRPr>
          </a:p>
          <a:p>
            <a:pPr>
              <a:lnSpc>
                <a:spcPct val="100000"/>
              </a:lnSpc>
            </a:pP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Compute </a:t>
            </a:r>
            <a:r>
              <a:rPr b="0" i="1" lang="en-US" sz="2800" spc="-1" strike="noStrike">
                <a:solidFill>
                  <a:srgbClr val="000000"/>
                </a:solidFill>
                <a:latin typeface="Trebuchet MS"/>
                <a:ea typeface="Trebuchet MS"/>
              </a:rPr>
              <a:t>H(S, r)</a:t>
            </a:r>
            <a:endParaRPr b="0" lang="en-US" sz="2800" spc="-1" strike="noStrike">
              <a:latin typeface="Arial"/>
            </a:endParaRPr>
          </a:p>
        </p:txBody>
      </p:sp>
      <p:pic>
        <p:nvPicPr>
          <p:cNvPr id="482" name="Google Shape;566;p73" descr=""/>
          <p:cNvPicPr/>
          <p:nvPr/>
        </p:nvPicPr>
        <p:blipFill>
          <a:blip r:embed="rId1"/>
          <a:stretch/>
        </p:blipFill>
        <p:spPr>
          <a:xfrm>
            <a:off x="5857920" y="1200240"/>
            <a:ext cx="2751840" cy="2856960"/>
          </a:xfrm>
          <a:prstGeom prst="rect">
            <a:avLst/>
          </a:prstGeom>
          <a:ln>
            <a:noFill/>
          </a:ln>
        </p:spPr>
      </p:pic>
      <p:sp>
        <p:nvSpPr>
          <p:cNvPr id="483" name="CustomShape 3"/>
          <p:cNvSpPr/>
          <p:nvPr/>
        </p:nvSpPr>
        <p:spPr>
          <a:xfrm rot="1444800">
            <a:off x="6348240" y="2088360"/>
            <a:ext cx="1602720" cy="52236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Trebuchet MS"/>
                <a:ea typeface="Trebuchet MS"/>
              </a:rPr>
              <a:t>Serial number: </a:t>
            </a:r>
            <a:endParaRPr b="0" lang="en-US" sz="1400" spc="-1" strike="noStrike">
              <a:latin typeface="Arial"/>
            </a:endParaRPr>
          </a:p>
          <a:p>
            <a:pPr>
              <a:lnSpc>
                <a:spcPct val="100000"/>
              </a:lnSpc>
            </a:pPr>
            <a:r>
              <a:rPr b="0" lang="en-US" sz="1400" spc="-1" strike="noStrike">
                <a:solidFill>
                  <a:srgbClr val="000000"/>
                </a:solidFill>
                <a:latin typeface="Trebuchet MS"/>
                <a:ea typeface="Trebuchet MS"/>
              </a:rPr>
              <a:t>317038628684424</a:t>
            </a:r>
            <a:endParaRPr b="0" lang="en-US" sz="1400" spc="-1" strike="noStrike">
              <a:latin typeface="Arial"/>
            </a:endParaRPr>
          </a:p>
        </p:txBody>
      </p:sp>
      <p:sp>
        <p:nvSpPr>
          <p:cNvPr id="484" name="CustomShape 4"/>
          <p:cNvSpPr/>
          <p:nvPr/>
        </p:nvSpPr>
        <p:spPr>
          <a:xfrm>
            <a:off x="3429000" y="4226760"/>
            <a:ext cx="2437560" cy="522360"/>
          </a:xfrm>
          <a:prstGeom prst="rect">
            <a:avLst/>
          </a:prstGeom>
          <a:solidFill>
            <a:srgbClr val="efd7ae"/>
          </a:solidFill>
          <a:ln w="19080">
            <a:solidFill>
              <a:srgbClr val="e7c586"/>
            </a:solidFill>
            <a:round/>
          </a:ln>
        </p:spPr>
        <p:style>
          <a:lnRef idx="0"/>
          <a:fillRef idx="0"/>
          <a:effectRef idx="0"/>
          <a:fontRef idx="minor"/>
        </p:style>
        <p:txBody>
          <a:bodyPr lIns="90000" rIns="90000" tIns="45000" bIns="45000"/>
          <a:p>
            <a:pPr algn="ctr">
              <a:lnSpc>
                <a:spcPct val="100000"/>
              </a:lnSpc>
            </a:pPr>
            <a:r>
              <a:rPr b="0" lang="en-US" sz="2800" spc="-1" strike="noStrike">
                <a:solidFill>
                  <a:srgbClr val="000000"/>
                </a:solidFill>
                <a:latin typeface="Trebuchet MS"/>
                <a:ea typeface="Trebuchet MS"/>
              </a:rPr>
              <a:t>Simplification</a:t>
            </a:r>
            <a:endParaRPr b="0" lang="en-US" sz="2800" spc="-1" strike="noStrike">
              <a:latin typeface="Arial"/>
            </a:endParaRPr>
          </a:p>
        </p:txBody>
      </p:sp>
    </p:spTree>
  </p:cSld>
  <p:timing>
    <p:tnLst>
      <p:par>
        <p:cTn id="397" dur="indefinite" restart="never" nodeType="tmRoot">
          <p:childTnLst>
            <p:seq>
              <p:cTn id="398" dur="indefinite" nodeType="mainSeq">
                <p:childTnLst>
                  <p:par>
                    <p:cTn id="399" fill="hold">
                      <p:stCondLst>
                        <p:cond delay="0"/>
                      </p:stCondLst>
                      <p:childTnLst>
                        <p:par>
                          <p:cTn id="400" fill="hold">
                            <p:stCondLst>
                              <p:cond delay="0"/>
                            </p:stCondLst>
                            <p:childTnLst>
                              <p:par>
                                <p:cTn id="401" nodeType="withEffect" fill="hold" presetClass="entr" presetID="10">
                                  <p:stCondLst>
                                    <p:cond delay="0"/>
                                  </p:stCondLst>
                                  <p:childTnLst>
                                    <p:set>
                                      <p:cBhvr>
                                        <p:cTn id="402" dur="1" fill="hold">
                                          <p:stCondLst>
                                            <p:cond delay="0"/>
                                          </p:stCondLst>
                                        </p:cTn>
                                        <p:tgtEl>
                                          <p:spTgt spid="484"/>
                                        </p:tgtEl>
                                        <p:attrNameLst>
                                          <p:attrName>style.visibility</p:attrName>
                                        </p:attrNameLst>
                                      </p:cBhvr>
                                      <p:to>
                                        <p:strVal val="visible"/>
                                      </p:to>
                                    </p:set>
                                    <p:animEffect filter="fade" transition="in">
                                      <p:cBhvr additive="repl">
                                        <p:cTn id="403" dur="1"/>
                                        <p:tgtEl>
                                          <p:spTgt spid="484"/>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5"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Minting a zerocoin</a:t>
            </a:r>
            <a:endParaRPr b="0" lang="en-US" sz="3600" spc="-1" strike="noStrike">
              <a:latin typeface="Arial"/>
            </a:endParaRPr>
          </a:p>
        </p:txBody>
      </p:sp>
      <p:sp>
        <p:nvSpPr>
          <p:cNvPr id="486"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To put </a:t>
            </a:r>
            <a:r>
              <a:rPr b="0" i="1" lang="en-US" sz="3000" spc="-1" strike="noStrike">
                <a:solidFill>
                  <a:srgbClr val="000000"/>
                </a:solidFill>
                <a:latin typeface="Trebuchet MS"/>
                <a:ea typeface="Trebuchet MS"/>
              </a:rPr>
              <a:t>H(S, r)</a:t>
            </a:r>
            <a:r>
              <a:rPr b="0" lang="en-US" sz="3000" spc="-1" strike="noStrike">
                <a:solidFill>
                  <a:srgbClr val="000000"/>
                </a:solidFill>
                <a:latin typeface="Trebuchet MS"/>
                <a:ea typeface="Trebuchet MS"/>
              </a:rPr>
              <a:t> on block chain</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Create Mint Tx with 1 basecoin as input</a:t>
            </a:r>
            <a:endParaRPr b="0" lang="en-US" sz="3000" spc="-1" strike="noStrike">
              <a:latin typeface="Arial"/>
            </a:endParaRPr>
          </a:p>
        </p:txBody>
      </p:sp>
      <p:sp>
        <p:nvSpPr>
          <p:cNvPr id="487" name="CustomShape 3"/>
          <p:cNvSpPr/>
          <p:nvPr/>
        </p:nvSpPr>
        <p:spPr>
          <a:xfrm>
            <a:off x="1992960" y="3795840"/>
            <a:ext cx="761400" cy="227880"/>
          </a:xfrm>
          <a:prstGeom prst="rect">
            <a:avLst/>
          </a:prstGeom>
          <a:solidFill>
            <a:srgbClr val="cccccc"/>
          </a:solidFill>
          <a:ln w="19080">
            <a:solidFill>
              <a:srgbClr val="666666"/>
            </a:solidFill>
            <a:round/>
          </a:ln>
        </p:spPr>
        <p:style>
          <a:lnRef idx="0"/>
          <a:fillRef idx="0"/>
          <a:effectRef idx="0"/>
          <a:fontRef idx="minor"/>
        </p:style>
      </p:sp>
      <p:sp>
        <p:nvSpPr>
          <p:cNvPr id="488" name="CustomShape 4"/>
          <p:cNvSpPr/>
          <p:nvPr/>
        </p:nvSpPr>
        <p:spPr>
          <a:xfrm>
            <a:off x="1992960" y="4024440"/>
            <a:ext cx="761400" cy="222840"/>
          </a:xfrm>
          <a:prstGeom prst="rect">
            <a:avLst/>
          </a:prstGeom>
          <a:solidFill>
            <a:srgbClr val="cccccc"/>
          </a:solidFill>
          <a:ln w="19080">
            <a:solidFill>
              <a:srgbClr val="666666"/>
            </a:solidFill>
            <a:round/>
          </a:ln>
        </p:spPr>
        <p:style>
          <a:lnRef idx="0"/>
          <a:fillRef idx="0"/>
          <a:effectRef idx="0"/>
          <a:fontRef idx="minor"/>
        </p:style>
      </p:sp>
      <p:sp>
        <p:nvSpPr>
          <p:cNvPr id="489" name="CustomShape 5"/>
          <p:cNvSpPr/>
          <p:nvPr/>
        </p:nvSpPr>
        <p:spPr>
          <a:xfrm>
            <a:off x="1992960" y="4244400"/>
            <a:ext cx="761400" cy="216000"/>
          </a:xfrm>
          <a:prstGeom prst="rect">
            <a:avLst/>
          </a:prstGeom>
          <a:solidFill>
            <a:srgbClr val="cccccc"/>
          </a:solidFill>
          <a:ln w="19080">
            <a:solidFill>
              <a:srgbClr val="666666"/>
            </a:solidFill>
            <a:round/>
          </a:ln>
        </p:spPr>
        <p:style>
          <a:lnRef idx="0"/>
          <a:fillRef idx="0"/>
          <a:effectRef idx="0"/>
          <a:fontRef idx="minor"/>
        </p:style>
      </p:sp>
      <p:sp>
        <p:nvSpPr>
          <p:cNvPr id="490" name="CustomShape 6"/>
          <p:cNvSpPr/>
          <p:nvPr/>
        </p:nvSpPr>
        <p:spPr>
          <a:xfrm>
            <a:off x="1992960" y="4461120"/>
            <a:ext cx="761400" cy="239760"/>
          </a:xfrm>
          <a:prstGeom prst="rect">
            <a:avLst/>
          </a:prstGeom>
          <a:solidFill>
            <a:srgbClr val="cccccc"/>
          </a:solidFill>
          <a:ln w="19080">
            <a:solidFill>
              <a:srgbClr val="666666"/>
            </a:solidFill>
            <a:round/>
          </a:ln>
        </p:spPr>
        <p:style>
          <a:lnRef idx="0"/>
          <a:fillRef idx="0"/>
          <a:effectRef idx="0"/>
          <a:fontRef idx="minor"/>
        </p:style>
      </p:sp>
      <p:sp>
        <p:nvSpPr>
          <p:cNvPr id="491" name="CustomShape 7"/>
          <p:cNvSpPr/>
          <p:nvPr/>
        </p:nvSpPr>
        <p:spPr>
          <a:xfrm>
            <a:off x="697680" y="3796200"/>
            <a:ext cx="761400" cy="227880"/>
          </a:xfrm>
          <a:prstGeom prst="rect">
            <a:avLst/>
          </a:prstGeom>
          <a:solidFill>
            <a:srgbClr val="cccccc"/>
          </a:solidFill>
          <a:ln w="19080">
            <a:solidFill>
              <a:srgbClr val="666666"/>
            </a:solidFill>
            <a:round/>
          </a:ln>
        </p:spPr>
        <p:style>
          <a:lnRef idx="0"/>
          <a:fillRef idx="0"/>
          <a:effectRef idx="0"/>
          <a:fontRef idx="minor"/>
        </p:style>
      </p:sp>
      <p:sp>
        <p:nvSpPr>
          <p:cNvPr id="492" name="CustomShape 8"/>
          <p:cNvSpPr/>
          <p:nvPr/>
        </p:nvSpPr>
        <p:spPr>
          <a:xfrm>
            <a:off x="697680" y="4024800"/>
            <a:ext cx="761400" cy="222840"/>
          </a:xfrm>
          <a:prstGeom prst="rect">
            <a:avLst/>
          </a:prstGeom>
          <a:solidFill>
            <a:srgbClr val="cccccc"/>
          </a:solidFill>
          <a:ln w="19080">
            <a:solidFill>
              <a:srgbClr val="666666"/>
            </a:solidFill>
            <a:round/>
          </a:ln>
        </p:spPr>
        <p:style>
          <a:lnRef idx="0"/>
          <a:fillRef idx="0"/>
          <a:effectRef idx="0"/>
          <a:fontRef idx="minor"/>
        </p:style>
      </p:sp>
      <p:sp>
        <p:nvSpPr>
          <p:cNvPr id="493" name="CustomShape 9"/>
          <p:cNvSpPr/>
          <p:nvPr/>
        </p:nvSpPr>
        <p:spPr>
          <a:xfrm>
            <a:off x="697680" y="4244760"/>
            <a:ext cx="761400" cy="216000"/>
          </a:xfrm>
          <a:prstGeom prst="rect">
            <a:avLst/>
          </a:prstGeom>
          <a:solidFill>
            <a:srgbClr val="cccccc"/>
          </a:solidFill>
          <a:ln w="19080">
            <a:solidFill>
              <a:srgbClr val="666666"/>
            </a:solidFill>
            <a:round/>
          </a:ln>
        </p:spPr>
        <p:style>
          <a:lnRef idx="0"/>
          <a:fillRef idx="0"/>
          <a:effectRef idx="0"/>
          <a:fontRef idx="minor"/>
        </p:style>
      </p:sp>
      <p:sp>
        <p:nvSpPr>
          <p:cNvPr id="494" name="CustomShape 10"/>
          <p:cNvSpPr/>
          <p:nvPr/>
        </p:nvSpPr>
        <p:spPr>
          <a:xfrm>
            <a:off x="697680" y="4461840"/>
            <a:ext cx="761400" cy="239760"/>
          </a:xfrm>
          <a:prstGeom prst="rect">
            <a:avLst/>
          </a:prstGeom>
          <a:solidFill>
            <a:srgbClr val="cccccc"/>
          </a:solidFill>
          <a:ln w="19080">
            <a:solidFill>
              <a:srgbClr val="666666"/>
            </a:solidFill>
            <a:round/>
          </a:ln>
        </p:spPr>
        <p:style>
          <a:lnRef idx="0"/>
          <a:fillRef idx="0"/>
          <a:effectRef idx="0"/>
          <a:fontRef idx="minor"/>
        </p:style>
      </p:sp>
      <p:sp>
        <p:nvSpPr>
          <p:cNvPr id="495" name="CustomShape 11"/>
          <p:cNvSpPr/>
          <p:nvPr/>
        </p:nvSpPr>
        <p:spPr>
          <a:xfrm>
            <a:off x="3288600" y="3799440"/>
            <a:ext cx="761400" cy="227880"/>
          </a:xfrm>
          <a:prstGeom prst="rect">
            <a:avLst/>
          </a:prstGeom>
          <a:solidFill>
            <a:srgbClr val="cccccc"/>
          </a:solidFill>
          <a:ln w="19080">
            <a:solidFill>
              <a:srgbClr val="666666"/>
            </a:solidFill>
            <a:round/>
          </a:ln>
        </p:spPr>
        <p:style>
          <a:lnRef idx="0"/>
          <a:fillRef idx="0"/>
          <a:effectRef idx="0"/>
          <a:fontRef idx="minor"/>
        </p:style>
      </p:sp>
      <p:sp>
        <p:nvSpPr>
          <p:cNvPr id="496" name="CustomShape 12"/>
          <p:cNvSpPr/>
          <p:nvPr/>
        </p:nvSpPr>
        <p:spPr>
          <a:xfrm>
            <a:off x="3288600" y="4028040"/>
            <a:ext cx="761400" cy="222840"/>
          </a:xfrm>
          <a:prstGeom prst="rect">
            <a:avLst/>
          </a:prstGeom>
          <a:solidFill>
            <a:srgbClr val="d1e0af"/>
          </a:solidFill>
          <a:ln w="19080">
            <a:solidFill>
              <a:srgbClr val="666666"/>
            </a:solidFill>
            <a:round/>
          </a:ln>
        </p:spPr>
        <p:style>
          <a:lnRef idx="0"/>
          <a:fillRef idx="0"/>
          <a:effectRef idx="0"/>
          <a:fontRef idx="minor"/>
        </p:style>
        <p:txBody>
          <a:bodyPr lIns="90000" rIns="90000" tIns="91440" bIns="91440" anchor="ctr"/>
          <a:p>
            <a:pPr algn="ctr">
              <a:lnSpc>
                <a:spcPct val="100000"/>
              </a:lnSpc>
            </a:pPr>
            <a:r>
              <a:rPr b="0" lang="en-US" sz="1200" spc="-1" strike="noStrike">
                <a:solidFill>
                  <a:srgbClr val="000000"/>
                </a:solidFill>
                <a:latin typeface="Trebuchet MS"/>
                <a:ea typeface="Trebuchet MS"/>
              </a:rPr>
              <a:t>Mint</a:t>
            </a:r>
            <a:endParaRPr b="0" lang="en-US" sz="1200" spc="-1" strike="noStrike">
              <a:latin typeface="Arial"/>
            </a:endParaRPr>
          </a:p>
        </p:txBody>
      </p:sp>
      <p:sp>
        <p:nvSpPr>
          <p:cNvPr id="497" name="CustomShape 13"/>
          <p:cNvSpPr/>
          <p:nvPr/>
        </p:nvSpPr>
        <p:spPr>
          <a:xfrm>
            <a:off x="3288600" y="4248000"/>
            <a:ext cx="761400" cy="216000"/>
          </a:xfrm>
          <a:prstGeom prst="rect">
            <a:avLst/>
          </a:prstGeom>
          <a:solidFill>
            <a:srgbClr val="cccccc"/>
          </a:solidFill>
          <a:ln w="19080">
            <a:solidFill>
              <a:srgbClr val="666666"/>
            </a:solidFill>
            <a:round/>
          </a:ln>
        </p:spPr>
        <p:style>
          <a:lnRef idx="0"/>
          <a:fillRef idx="0"/>
          <a:effectRef idx="0"/>
          <a:fontRef idx="minor"/>
        </p:style>
      </p:sp>
      <p:sp>
        <p:nvSpPr>
          <p:cNvPr id="498" name="CustomShape 14"/>
          <p:cNvSpPr/>
          <p:nvPr/>
        </p:nvSpPr>
        <p:spPr>
          <a:xfrm>
            <a:off x="3288600" y="4465080"/>
            <a:ext cx="761400" cy="239760"/>
          </a:xfrm>
          <a:prstGeom prst="rect">
            <a:avLst/>
          </a:prstGeom>
          <a:solidFill>
            <a:srgbClr val="cccccc"/>
          </a:solidFill>
          <a:ln w="19080">
            <a:solidFill>
              <a:srgbClr val="666666"/>
            </a:solidFill>
            <a:round/>
          </a:ln>
        </p:spPr>
        <p:style>
          <a:lnRef idx="0"/>
          <a:fillRef idx="0"/>
          <a:effectRef idx="0"/>
          <a:fontRef idx="minor"/>
        </p:style>
      </p:sp>
      <p:sp>
        <p:nvSpPr>
          <p:cNvPr id="499" name="CustomShape 15"/>
          <p:cNvSpPr/>
          <p:nvPr/>
        </p:nvSpPr>
        <p:spPr>
          <a:xfrm rot="10800000">
            <a:off x="2502360" y="4244760"/>
            <a:ext cx="520920" cy="360"/>
          </a:xfrm>
          <a:custGeom>
            <a:avLst/>
            <a:gdLst/>
            <a:ahLst/>
            <a:rect l="l" t="t" r="r" b="b"/>
            <a:pathLst>
              <a:path w="21600" h="21600">
                <a:moveTo>
                  <a:pt x="0" y="0"/>
                </a:moveTo>
                <a:lnTo>
                  <a:pt x="21600" y="21600"/>
                </a:lnTo>
              </a:path>
            </a:pathLst>
          </a:custGeom>
          <a:noFill/>
          <a:ln w="25560">
            <a:solidFill>
              <a:schemeClr val="dk1"/>
            </a:solidFill>
            <a:round/>
            <a:tailEnd len="med" type="stealth" w="med"/>
          </a:ln>
        </p:spPr>
        <p:style>
          <a:lnRef idx="0"/>
          <a:fillRef idx="0"/>
          <a:effectRef idx="0"/>
          <a:fontRef idx="minor"/>
        </p:style>
      </p:sp>
      <p:sp>
        <p:nvSpPr>
          <p:cNvPr id="500" name="CustomShape 16"/>
          <p:cNvSpPr/>
          <p:nvPr/>
        </p:nvSpPr>
        <p:spPr>
          <a:xfrm rot="10800000">
            <a:off x="3798000" y="4242240"/>
            <a:ext cx="520920" cy="360"/>
          </a:xfrm>
          <a:custGeom>
            <a:avLst/>
            <a:gdLst/>
            <a:ahLst/>
            <a:rect l="l" t="t" r="r" b="b"/>
            <a:pathLst>
              <a:path w="21600" h="21600">
                <a:moveTo>
                  <a:pt x="0" y="0"/>
                </a:moveTo>
                <a:lnTo>
                  <a:pt x="21600" y="21600"/>
                </a:lnTo>
              </a:path>
            </a:pathLst>
          </a:custGeom>
          <a:noFill/>
          <a:ln w="25560">
            <a:solidFill>
              <a:schemeClr val="dk1"/>
            </a:solidFill>
            <a:round/>
            <a:tailEnd len="med" type="stealth" w="med"/>
          </a:ln>
        </p:spPr>
        <p:style>
          <a:lnRef idx="0"/>
          <a:fillRef idx="0"/>
          <a:effectRef idx="0"/>
          <a:fontRef idx="minor"/>
        </p:style>
      </p:sp>
      <p:sp>
        <p:nvSpPr>
          <p:cNvPr id="501" name="CustomShape 17"/>
          <p:cNvSpPr/>
          <p:nvPr/>
        </p:nvSpPr>
        <p:spPr>
          <a:xfrm flipH="1">
            <a:off x="1065960" y="3405960"/>
            <a:ext cx="4941720" cy="15480"/>
          </a:xfrm>
          <a:custGeom>
            <a:avLst/>
            <a:gdLst/>
            <a:ahLst/>
            <a:rect l="l" t="t" r="r" b="b"/>
            <a:pathLst>
              <a:path w="21600" h="21600">
                <a:moveTo>
                  <a:pt x="0" y="0"/>
                </a:moveTo>
                <a:lnTo>
                  <a:pt x="21600" y="21600"/>
                </a:lnTo>
              </a:path>
            </a:pathLst>
          </a:custGeom>
          <a:noFill/>
          <a:ln w="25560">
            <a:solidFill>
              <a:schemeClr val="dk1"/>
            </a:solidFill>
            <a:round/>
          </a:ln>
        </p:spPr>
        <p:style>
          <a:lnRef idx="0"/>
          <a:fillRef idx="0"/>
          <a:effectRef idx="0"/>
          <a:fontRef idx="minor"/>
        </p:style>
      </p:sp>
      <p:sp>
        <p:nvSpPr>
          <p:cNvPr id="502" name="CustomShape 18"/>
          <p:cNvSpPr/>
          <p:nvPr/>
        </p:nvSpPr>
        <p:spPr>
          <a:xfrm flipH="1" rot="10800000">
            <a:off x="5420880" y="4248720"/>
            <a:ext cx="685080" cy="223920"/>
          </a:xfrm>
          <a:custGeom>
            <a:avLst/>
            <a:gdLst/>
            <a:ahLst/>
            <a:rect l="l" t="t" r="r" b="b"/>
            <a:pathLst>
              <a:path w="21600" h="21600">
                <a:moveTo>
                  <a:pt x="0" y="0"/>
                </a:moveTo>
                <a:lnTo>
                  <a:pt x="21600" y="21600"/>
                </a:lnTo>
              </a:path>
            </a:pathLst>
          </a:custGeom>
          <a:noFill/>
          <a:ln w="9360">
            <a:solidFill>
              <a:srgbClr val="595959"/>
            </a:solidFill>
            <a:round/>
          </a:ln>
        </p:spPr>
        <p:style>
          <a:lnRef idx="0"/>
          <a:fillRef idx="0"/>
          <a:effectRef idx="0"/>
          <a:fontRef idx="minor"/>
        </p:style>
      </p:sp>
      <p:sp>
        <p:nvSpPr>
          <p:cNvPr id="503" name="CustomShape 19"/>
          <p:cNvSpPr/>
          <p:nvPr/>
        </p:nvSpPr>
        <p:spPr>
          <a:xfrm>
            <a:off x="4050360" y="4244400"/>
            <a:ext cx="685080" cy="111600"/>
          </a:xfrm>
          <a:custGeom>
            <a:avLst/>
            <a:gdLst/>
            <a:ahLst/>
            <a:rect l="l" t="t" r="r" b="b"/>
            <a:pathLst>
              <a:path w="21600" h="21600">
                <a:moveTo>
                  <a:pt x="0" y="0"/>
                </a:moveTo>
                <a:lnTo>
                  <a:pt x="21600" y="21600"/>
                </a:lnTo>
              </a:path>
            </a:pathLst>
          </a:custGeom>
          <a:noFill/>
          <a:ln w="9360">
            <a:solidFill>
              <a:srgbClr val="595959"/>
            </a:solidFill>
            <a:round/>
          </a:ln>
        </p:spPr>
        <p:style>
          <a:lnRef idx="0"/>
          <a:fillRef idx="0"/>
          <a:effectRef idx="0"/>
          <a:fontRef idx="minor"/>
        </p:style>
      </p:sp>
      <p:sp>
        <p:nvSpPr>
          <p:cNvPr id="504" name="CustomShape 20"/>
          <p:cNvSpPr/>
          <p:nvPr/>
        </p:nvSpPr>
        <p:spPr>
          <a:xfrm>
            <a:off x="1089360" y="3405960"/>
            <a:ext cx="360" cy="503280"/>
          </a:xfrm>
          <a:custGeom>
            <a:avLst/>
            <a:gdLst/>
            <a:ahLst/>
            <a:rect l="l" t="t" r="r" b="b"/>
            <a:pathLst>
              <a:path w="21600" h="21600">
                <a:moveTo>
                  <a:pt x="0" y="0"/>
                </a:moveTo>
                <a:lnTo>
                  <a:pt x="21600" y="21600"/>
                </a:lnTo>
              </a:path>
            </a:pathLst>
          </a:custGeom>
          <a:noFill/>
          <a:ln w="25560">
            <a:solidFill>
              <a:schemeClr val="dk1"/>
            </a:solidFill>
            <a:round/>
            <a:tailEnd len="med" type="stealth" w="med"/>
          </a:ln>
        </p:spPr>
        <p:style>
          <a:lnRef idx="0"/>
          <a:fillRef idx="0"/>
          <a:effectRef idx="0"/>
          <a:fontRef idx="minor"/>
        </p:style>
      </p:sp>
      <p:sp>
        <p:nvSpPr>
          <p:cNvPr id="505" name="CustomShape 21"/>
          <p:cNvSpPr/>
          <p:nvPr/>
        </p:nvSpPr>
        <p:spPr>
          <a:xfrm>
            <a:off x="4711320" y="3795840"/>
            <a:ext cx="1523160" cy="281520"/>
          </a:xfrm>
          <a:prstGeom prst="rect">
            <a:avLst/>
          </a:prstGeom>
          <a:solidFill>
            <a:srgbClr val="fce5cd"/>
          </a:solidFill>
          <a:ln w="19080">
            <a:solidFill>
              <a:srgbClr val="666666"/>
            </a:solidFill>
            <a:round/>
          </a:ln>
        </p:spPr>
        <p:style>
          <a:lnRef idx="0"/>
          <a:fillRef idx="0"/>
          <a:effectRef idx="0"/>
          <a:fontRef idx="minor"/>
        </p:style>
        <p:txBody>
          <a:bodyPr lIns="90000" rIns="90000" tIns="91440" bIns="91440" anchor="ctr"/>
          <a:p>
            <a:pPr algn="ctr">
              <a:lnSpc>
                <a:spcPct val="100000"/>
              </a:lnSpc>
            </a:pPr>
            <a:r>
              <a:rPr b="0" lang="en-US" sz="1600" spc="-1" strike="noStrike">
                <a:solidFill>
                  <a:srgbClr val="000000"/>
                </a:solidFill>
                <a:latin typeface="Trebuchet MS"/>
                <a:ea typeface="Trebuchet MS"/>
              </a:rPr>
              <a:t>signed by A</a:t>
            </a:r>
            <a:endParaRPr b="0" lang="en-US" sz="1600" spc="-1" strike="noStrike">
              <a:latin typeface="Arial"/>
            </a:endParaRPr>
          </a:p>
        </p:txBody>
      </p:sp>
      <p:sp>
        <p:nvSpPr>
          <p:cNvPr id="506" name="CustomShape 22"/>
          <p:cNvSpPr/>
          <p:nvPr/>
        </p:nvSpPr>
        <p:spPr>
          <a:xfrm>
            <a:off x="4711320" y="4078080"/>
            <a:ext cx="1523160" cy="299160"/>
          </a:xfrm>
          <a:prstGeom prst="rect">
            <a:avLst/>
          </a:prstGeom>
          <a:solidFill>
            <a:srgbClr val="cccccc"/>
          </a:solidFill>
          <a:ln w="19080">
            <a:solidFill>
              <a:srgbClr val="666666"/>
            </a:solidFill>
            <a:round/>
          </a:ln>
        </p:spPr>
        <p:style>
          <a:lnRef idx="0"/>
          <a:fillRef idx="0"/>
          <a:effectRef idx="0"/>
          <a:fontRef idx="minor"/>
        </p:style>
        <p:txBody>
          <a:bodyPr lIns="90000" rIns="90000" tIns="91440" bIns="91440" anchor="ctr"/>
          <a:p>
            <a:pPr algn="ctr">
              <a:lnSpc>
                <a:spcPct val="100000"/>
              </a:lnSpc>
            </a:pPr>
            <a:r>
              <a:rPr b="0" lang="en-US" sz="1600" spc="-1" strike="noStrike">
                <a:solidFill>
                  <a:srgbClr val="000000"/>
                </a:solidFill>
                <a:latin typeface="Trebuchet MS"/>
                <a:ea typeface="Trebuchet MS"/>
              </a:rPr>
              <a:t> </a:t>
            </a:r>
            <a:r>
              <a:rPr b="0" lang="en-US" sz="1600" spc="-1" strike="noStrike">
                <a:solidFill>
                  <a:srgbClr val="000000"/>
                </a:solidFill>
                <a:latin typeface="Trebuchet MS"/>
                <a:ea typeface="Trebuchet MS"/>
              </a:rPr>
              <a:t>H(S, r)</a:t>
            </a:r>
            <a:r>
              <a:rPr b="0" lang="en-US" sz="1600" spc="-1" strike="noStrike">
                <a:solidFill>
                  <a:srgbClr val="000000"/>
                </a:solidFill>
                <a:latin typeface="Trebuchet MS"/>
                <a:ea typeface="Trebuchet MS"/>
              </a:rPr>
              <a:t>	</a:t>
            </a:r>
            <a:r>
              <a:rPr b="0" lang="en-US" sz="1600" spc="-1" strike="noStrike">
                <a:solidFill>
                  <a:srgbClr val="000000"/>
                </a:solidFill>
                <a:latin typeface="Trebuchet MS"/>
                <a:ea typeface="Trebuchet MS"/>
              </a:rPr>
              <a:t>H(  )</a:t>
            </a:r>
            <a:endParaRPr b="0" lang="en-US" sz="1600" spc="-1" strike="noStrike">
              <a:latin typeface="Arial"/>
            </a:endParaRPr>
          </a:p>
        </p:txBody>
      </p:sp>
      <p:sp>
        <p:nvSpPr>
          <p:cNvPr id="507" name="CustomShape 23"/>
          <p:cNvSpPr/>
          <p:nvPr/>
        </p:nvSpPr>
        <p:spPr>
          <a:xfrm flipH="1" rot="10800000">
            <a:off x="6008040" y="5045760"/>
            <a:ext cx="360" cy="819360"/>
          </a:xfrm>
          <a:custGeom>
            <a:avLst/>
            <a:gdLst/>
            <a:ahLst/>
            <a:rect l="l" t="t" r="r" b="b"/>
            <a:pathLst>
              <a:path w="21600" h="21600">
                <a:moveTo>
                  <a:pt x="0" y="0"/>
                </a:moveTo>
                <a:lnTo>
                  <a:pt x="21600" y="21600"/>
                </a:lnTo>
              </a:path>
            </a:pathLst>
          </a:custGeom>
          <a:noFill/>
          <a:ln w="25560">
            <a:solidFill>
              <a:schemeClr val="dk1"/>
            </a:solidFill>
            <a:round/>
          </a:ln>
        </p:spPr>
        <p:style>
          <a:lnRef idx="0"/>
          <a:fillRef idx="0"/>
          <a:effectRef idx="0"/>
          <a:fontRef idx="minor"/>
        </p:style>
      </p:sp>
    </p:spTree>
  </p:cSld>
  <p:timing>
    <p:tnLst>
      <p:par>
        <p:cTn id="404" dur="indefinite" restart="never" nodeType="tmRoot">
          <p:childTnLst>
            <p:seq>
              <p:cTn id="405" nodeType="mainSeq"/>
              <p:prevCondLst>
                <p:cond delay="0" evt="onPrev">
                  <p:tgtEl>
                    <p:sldTgt/>
                  </p:tgtEl>
                </p:cond>
              </p:prevCondLst>
              <p:nextCondLst>
                <p:cond delay="0" evt="onNext">
                  <p:tgtEl>
                    <p:sldTgt/>
                  </p:tgtEl>
                </p:cond>
              </p:nextCondLst>
            </p:seq>
          </p:childTnLst>
        </p:cTn>
      </p:par>
    </p:tnLst>
  </p:timing>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8"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To spend a zerocoin </a:t>
            </a:r>
            <a:r>
              <a:rPr b="1" i="1" lang="en-US" sz="3600" spc="-1" strike="noStrike">
                <a:solidFill>
                  <a:srgbClr val="000000"/>
                </a:solidFill>
                <a:latin typeface="Trebuchet MS"/>
                <a:ea typeface="Trebuchet MS"/>
              </a:rPr>
              <a:t>S</a:t>
            </a:r>
            <a:r>
              <a:rPr b="1" lang="en-US" sz="3600" spc="-1" strike="noStrike">
                <a:solidFill>
                  <a:srgbClr val="000000"/>
                </a:solidFill>
                <a:latin typeface="Trebuchet MS"/>
                <a:ea typeface="Trebuchet MS"/>
              </a:rPr>
              <a:t>:</a:t>
            </a:r>
            <a:endParaRPr b="0" lang="en-US" sz="3600" spc="-1" strike="noStrike">
              <a:latin typeface="Arial"/>
            </a:endParaRPr>
          </a:p>
        </p:txBody>
      </p:sp>
      <p:sp>
        <p:nvSpPr>
          <p:cNvPr id="509"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marL="457200" indent="-456480">
              <a:lnSpc>
                <a:spcPct val="100000"/>
              </a:lnSpc>
              <a:buClr>
                <a:srgbClr val="a3a3a3"/>
              </a:buClr>
              <a:buFont typeface="Arial"/>
              <a:buChar char="•"/>
            </a:pPr>
            <a:r>
              <a:rPr b="0" lang="en-US" sz="2400" spc="-1" strike="noStrike">
                <a:solidFill>
                  <a:srgbClr val="000000"/>
                </a:solidFill>
                <a:latin typeface="Trebuchet MS"/>
                <a:ea typeface="Trebuchet MS"/>
              </a:rPr>
              <a:t>Reveal </a:t>
            </a:r>
            <a:r>
              <a:rPr b="0" i="1" lang="en-US" sz="2400" spc="-1" strike="noStrike">
                <a:solidFill>
                  <a:srgbClr val="000000"/>
                </a:solidFill>
                <a:latin typeface="Trebuchet MS"/>
                <a:ea typeface="Trebuchet MS"/>
              </a:rPr>
              <a:t>S</a:t>
            </a:r>
            <a:r>
              <a:rPr b="0" lang="en-US" sz="2400" spc="-1" strike="noStrike">
                <a:solidFill>
                  <a:srgbClr val="000000"/>
                </a:solidFill>
                <a:latin typeface="Trebuchet MS"/>
                <a:ea typeface="Trebuchet MS"/>
              </a:rPr>
              <a:t> </a:t>
            </a:r>
            <a:br/>
            <a:r>
              <a:rPr b="0" lang="en-US" sz="2400" spc="-1" strike="noStrike">
                <a:solidFill>
                  <a:srgbClr val="000000"/>
                </a:solidFill>
                <a:latin typeface="Trebuchet MS"/>
                <a:ea typeface="Trebuchet MS"/>
              </a:rPr>
              <a:t>(miners will verify </a:t>
            </a:r>
            <a:r>
              <a:rPr b="0" i="1" lang="en-US" sz="2400" spc="-1" strike="noStrike">
                <a:solidFill>
                  <a:srgbClr val="000000"/>
                </a:solidFill>
                <a:latin typeface="Trebuchet MS"/>
                <a:ea typeface="Trebuchet MS"/>
              </a:rPr>
              <a:t>S</a:t>
            </a:r>
            <a:r>
              <a:rPr b="0" lang="en-US" sz="2400" spc="-1" strike="noStrike">
                <a:solidFill>
                  <a:srgbClr val="000000"/>
                </a:solidFill>
                <a:latin typeface="Trebuchet MS"/>
                <a:ea typeface="Trebuchet MS"/>
              </a:rPr>
              <a:t> hasn’t been spent before)</a:t>
            </a:r>
            <a:endParaRPr b="0" lang="en-US" sz="2400" spc="-1" strike="noStrike">
              <a:latin typeface="Arial"/>
            </a:endParaRPr>
          </a:p>
          <a:p>
            <a:pPr marL="457200" indent="-304200">
              <a:lnSpc>
                <a:spcPct val="100000"/>
              </a:lnSpc>
            </a:pPr>
            <a:endParaRPr b="0" lang="en-US" sz="2400" spc="-1" strike="noStrike">
              <a:latin typeface="Arial"/>
            </a:endParaRPr>
          </a:p>
          <a:p>
            <a:pPr marL="457200" indent="-456480">
              <a:lnSpc>
                <a:spcPct val="100000"/>
              </a:lnSpc>
              <a:buClr>
                <a:srgbClr val="a3a3a3"/>
              </a:buClr>
              <a:buFont typeface="Arial"/>
              <a:buChar char="•"/>
            </a:pPr>
            <a:r>
              <a:rPr b="0" lang="en-US" sz="2400" spc="-1" strike="noStrike">
                <a:solidFill>
                  <a:srgbClr val="000000"/>
                </a:solidFill>
                <a:latin typeface="Trebuchet MS"/>
                <a:ea typeface="Trebuchet MS"/>
              </a:rPr>
              <a:t>Create zero-knowledge proof that:</a:t>
            </a:r>
            <a:br/>
            <a:r>
              <a:rPr b="0" lang="en-US" sz="2400" spc="-1" strike="noStrike">
                <a:solidFill>
                  <a:srgbClr val="000000"/>
                </a:solidFill>
                <a:latin typeface="Trebuchet MS"/>
                <a:ea typeface="Trebuchet MS"/>
              </a:rPr>
              <a:t>“I know a number </a:t>
            </a:r>
            <a:r>
              <a:rPr b="0" i="1" lang="en-US" sz="2400" spc="-1" strike="noStrike">
                <a:solidFill>
                  <a:srgbClr val="000000"/>
                </a:solidFill>
                <a:latin typeface="Trebuchet MS"/>
                <a:ea typeface="Trebuchet MS"/>
              </a:rPr>
              <a:t>r</a:t>
            </a:r>
            <a:r>
              <a:rPr b="0" lang="en-US" sz="2400" spc="-1" strike="noStrike">
                <a:solidFill>
                  <a:srgbClr val="000000"/>
                </a:solidFill>
                <a:latin typeface="Trebuchet MS"/>
                <a:ea typeface="Trebuchet MS"/>
              </a:rPr>
              <a:t> such that </a:t>
            </a:r>
            <a:r>
              <a:rPr b="0" i="1" lang="en-US" sz="2400" spc="-1" strike="noStrike">
                <a:solidFill>
                  <a:srgbClr val="000000"/>
                </a:solidFill>
                <a:latin typeface="Trebuchet MS"/>
                <a:ea typeface="Trebuchet MS"/>
              </a:rPr>
              <a:t>H(S, r)</a:t>
            </a:r>
            <a:r>
              <a:rPr b="0" lang="en-US" sz="2400" spc="-1" strike="noStrike">
                <a:solidFill>
                  <a:srgbClr val="000000"/>
                </a:solidFill>
                <a:latin typeface="Trebuchet MS"/>
                <a:ea typeface="Trebuchet MS"/>
              </a:rPr>
              <a:t> is one of the zerocoins in the block chain”</a:t>
            </a:r>
            <a:endParaRPr b="0" lang="en-US" sz="2400" spc="-1" strike="noStrike">
              <a:latin typeface="Arial"/>
            </a:endParaRPr>
          </a:p>
          <a:p>
            <a:pPr marL="457200" indent="-304200">
              <a:lnSpc>
                <a:spcPct val="100000"/>
              </a:lnSpc>
            </a:pPr>
            <a:endParaRPr b="0" lang="en-US" sz="2400" spc="-1" strike="noStrike">
              <a:latin typeface="Arial"/>
            </a:endParaRPr>
          </a:p>
          <a:p>
            <a:pPr marL="457200" indent="-456480">
              <a:lnSpc>
                <a:spcPct val="100000"/>
              </a:lnSpc>
              <a:buClr>
                <a:srgbClr val="a3a3a3"/>
              </a:buClr>
              <a:buFont typeface="Arial"/>
              <a:buChar char="•"/>
            </a:pPr>
            <a:r>
              <a:rPr b="0" lang="en-US" sz="2400" spc="-1" strike="noStrike">
                <a:solidFill>
                  <a:srgbClr val="000000"/>
                </a:solidFill>
                <a:latin typeface="Trebuchet MS"/>
                <a:ea typeface="Trebuchet MS"/>
              </a:rPr>
              <a:t>Pick arbitrary zerocoin in block chain &amp; use as input to your new transaction</a:t>
            </a:r>
            <a:br/>
            <a:r>
              <a:rPr b="0" lang="en-US" sz="2400" spc="-1" strike="noStrike">
                <a:solidFill>
                  <a:srgbClr val="000000"/>
                </a:solidFill>
                <a:latin typeface="Trebuchet MS"/>
                <a:ea typeface="Trebuchet MS"/>
              </a:rPr>
              <a:t> </a:t>
            </a:r>
            <a:endParaRPr b="0" lang="en-US" sz="2400" spc="-1" strike="noStrike">
              <a:latin typeface="Arial"/>
            </a:endParaRPr>
          </a:p>
        </p:txBody>
      </p:sp>
    </p:spTree>
  </p:cSld>
  <p:timing>
    <p:tnLst>
      <p:par>
        <p:cTn id="406" dur="indefinite" restart="never" nodeType="tmRoot">
          <p:childTnLst>
            <p:seq>
              <p:cTn id="407"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Anonymity in computer science</a:t>
            </a:r>
            <a:endParaRPr b="0" lang="en-US" sz="3600" spc="-1" strike="noStrike">
              <a:latin typeface="Arial"/>
            </a:endParaRPr>
          </a:p>
        </p:txBody>
      </p:sp>
      <p:sp>
        <p:nvSpPr>
          <p:cNvPr id="221"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Different interactions of the same user with the system should not be linkable to each other</a:t>
            </a:r>
            <a:endParaRPr b="0" lang="en-US" sz="3000" spc="-1" strike="noStrike">
              <a:latin typeface="Arial"/>
            </a:endParaRPr>
          </a:p>
        </p:txBody>
      </p:sp>
      <p:sp>
        <p:nvSpPr>
          <p:cNvPr id="222" name="CustomShape 3"/>
          <p:cNvSpPr/>
          <p:nvPr/>
        </p:nvSpPr>
        <p:spPr>
          <a:xfrm>
            <a:off x="762120" y="1865520"/>
            <a:ext cx="7380000" cy="553320"/>
          </a:xfrm>
          <a:prstGeom prst="rect">
            <a:avLst/>
          </a:prstGeom>
          <a:solidFill>
            <a:srgbClr val="efd7ae"/>
          </a:solidFill>
          <a:ln w="19080">
            <a:solidFill>
              <a:srgbClr val="e7c586"/>
            </a:solidFill>
            <a:round/>
          </a:ln>
        </p:spPr>
        <p:style>
          <a:lnRef idx="0"/>
          <a:fillRef idx="0"/>
          <a:effectRef idx="0"/>
          <a:fontRef idx="minor"/>
        </p:style>
        <p:txBody>
          <a:bodyPr lIns="90000" rIns="90000" tIns="45000" bIns="45000"/>
          <a:p>
            <a:pPr algn="ctr">
              <a:lnSpc>
                <a:spcPct val="100000"/>
              </a:lnSpc>
            </a:pPr>
            <a:r>
              <a:rPr b="0" lang="en-US" sz="3000" spc="-1" strike="noStrike">
                <a:solidFill>
                  <a:srgbClr val="000000"/>
                </a:solidFill>
                <a:latin typeface="Trebuchet MS"/>
                <a:ea typeface="Trebuchet MS"/>
              </a:rPr>
              <a:t>Anonymity = pseudonymity + unlinkability</a:t>
            </a:r>
            <a:endParaRPr b="0" lang="en-US" sz="3000" spc="-1" strike="noStrike">
              <a:latin typeface="Arial"/>
            </a:endParaRPr>
          </a:p>
        </p:txBody>
      </p:sp>
      <p:sp>
        <p:nvSpPr>
          <p:cNvPr id="223" name="CustomShape 4"/>
          <p:cNvSpPr/>
          <p:nvPr/>
        </p:nvSpPr>
        <p:spPr>
          <a:xfrm>
            <a:off x="6858000" y="2419200"/>
            <a:ext cx="304200" cy="685080"/>
          </a:xfrm>
          <a:prstGeom prst="downArrow">
            <a:avLst>
              <a:gd name="adj1" fmla="val 50000"/>
              <a:gd name="adj2" fmla="val 50000"/>
            </a:avLst>
          </a:prstGeom>
          <a:solidFill>
            <a:srgbClr val="efd7ae"/>
          </a:solidFill>
          <a:ln w="25560">
            <a:solidFill>
              <a:srgbClr val="e7c586"/>
            </a:solidFill>
            <a:round/>
          </a:ln>
        </p:spPr>
        <p:style>
          <a:lnRef idx="0"/>
          <a:fillRef idx="0"/>
          <a:effectRef idx="0"/>
          <a:fontRef idx="minor"/>
        </p:style>
      </p:sp>
    </p:spTree>
  </p:cSld>
  <p:timing>
    <p:tnLst>
      <p:par>
        <p:cTn id="13" dur="indefinite" restart="never" nodeType="tmRoot">
          <p:childTnLst>
            <p:seq>
              <p:cTn id="14" dur="indefinite" nodeType="mainSeq">
                <p:childTnLst>
                  <p:par>
                    <p:cTn id="15" fill="hold">
                      <p:stCondLst>
                        <p:cond delay="0"/>
                      </p:stCondLst>
                      <p:childTnLst>
                        <p:par>
                          <p:cTn id="16" fill="hold">
                            <p:stCondLst>
                              <p:cond delay="0"/>
                            </p:stCondLst>
                            <p:childTnLst>
                              <p:par>
                                <p:cTn id="17" nodeType="withEffect" fill="hold" presetClass="entr" presetID="10">
                                  <p:stCondLst>
                                    <p:cond delay="0"/>
                                  </p:stCondLst>
                                  <p:childTnLst>
                                    <p:set>
                                      <p:cBhvr>
                                        <p:cTn id="18" dur="1" fill="hold">
                                          <p:stCondLst>
                                            <p:cond delay="0"/>
                                          </p:stCondLst>
                                        </p:cTn>
                                        <p:tgtEl>
                                          <p:spTgt spid="222"/>
                                        </p:tgtEl>
                                        <p:attrNameLst>
                                          <p:attrName>style.visibility</p:attrName>
                                        </p:attrNameLst>
                                      </p:cBhvr>
                                      <p:to>
                                        <p:strVal val="visible"/>
                                      </p:to>
                                    </p:set>
                                    <p:animEffect filter="fade" transition="in">
                                      <p:cBhvr additive="repl">
                                        <p:cTn id="19" dur="1"/>
                                        <p:tgtEl>
                                          <p:spTgt spid="222"/>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0"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Zerocoin is anonymous</a:t>
            </a:r>
            <a:endParaRPr b="0" lang="en-US" sz="3600" spc="-1" strike="noStrike">
              <a:latin typeface="Arial"/>
            </a:endParaRPr>
          </a:p>
        </p:txBody>
      </p:sp>
      <p:sp>
        <p:nvSpPr>
          <p:cNvPr id="511"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Since </a:t>
            </a:r>
            <a:r>
              <a:rPr b="0" i="1" lang="en-US" sz="3000" spc="-1" strike="noStrike">
                <a:solidFill>
                  <a:srgbClr val="000000"/>
                </a:solidFill>
                <a:latin typeface="Trebuchet MS"/>
                <a:ea typeface="Trebuchet MS"/>
              </a:rPr>
              <a:t>r</a:t>
            </a:r>
            <a:r>
              <a:rPr b="0" lang="en-US" sz="3000" spc="-1" strike="noStrike">
                <a:solidFill>
                  <a:srgbClr val="000000"/>
                </a:solidFill>
                <a:latin typeface="Trebuchet MS"/>
                <a:ea typeface="Trebuchet MS"/>
              </a:rPr>
              <a:t> is secret, no one can figure out </a:t>
            </a:r>
            <a:r>
              <a:rPr b="0" i="1" lang="en-US" sz="3000" spc="-1" strike="noStrike">
                <a:solidFill>
                  <a:srgbClr val="000000"/>
                </a:solidFill>
                <a:latin typeface="Trebuchet MS"/>
                <a:ea typeface="Trebuchet MS"/>
              </a:rPr>
              <a:t>which</a:t>
            </a:r>
            <a:r>
              <a:rPr b="0" lang="en-US" sz="3000" spc="-1" strike="noStrike">
                <a:solidFill>
                  <a:srgbClr val="000000"/>
                </a:solidFill>
                <a:latin typeface="Trebuchet MS"/>
                <a:ea typeface="Trebuchet MS"/>
              </a:rPr>
              <a:t> zerocoin corresponds to serial number </a:t>
            </a:r>
            <a:r>
              <a:rPr b="0" i="1" lang="en-US" sz="3000" spc="-1" strike="noStrike">
                <a:solidFill>
                  <a:srgbClr val="000000"/>
                </a:solidFill>
                <a:latin typeface="Trebuchet MS"/>
                <a:ea typeface="Trebuchet MS"/>
              </a:rPr>
              <a:t>S</a:t>
            </a:r>
            <a:endParaRPr b="0" lang="en-US" sz="3000" spc="-1" strike="noStrike">
              <a:latin typeface="Arial"/>
            </a:endParaRPr>
          </a:p>
        </p:txBody>
      </p:sp>
      <p:sp>
        <p:nvSpPr>
          <p:cNvPr id="512" name="CustomShape 3"/>
          <p:cNvSpPr/>
          <p:nvPr/>
        </p:nvSpPr>
        <p:spPr>
          <a:xfrm>
            <a:off x="533520" y="2876400"/>
            <a:ext cx="1243440" cy="522360"/>
          </a:xfrm>
          <a:prstGeom prst="rect">
            <a:avLst/>
          </a:prstGeom>
          <a:noFill/>
          <a:ln>
            <a:noFill/>
          </a:ln>
        </p:spPr>
        <p:style>
          <a:lnRef idx="0"/>
          <a:fillRef idx="0"/>
          <a:effectRef idx="0"/>
          <a:fontRef idx="minor"/>
        </p:style>
        <p:txBody>
          <a:bodyPr lIns="90000" rIns="90000" tIns="45000" bIns="45000"/>
          <a:p>
            <a:pPr>
              <a:lnSpc>
                <a:spcPct val="100000"/>
              </a:lnSpc>
            </a:pPr>
            <a:r>
              <a:rPr b="0" i="1" lang="en-US" sz="2800" spc="-1" strike="noStrike">
                <a:solidFill>
                  <a:srgbClr val="000000"/>
                </a:solidFill>
                <a:latin typeface="Trebuchet MS"/>
                <a:ea typeface="Trebuchet MS"/>
              </a:rPr>
              <a:t>H(S, r)</a:t>
            </a:r>
            <a:endParaRPr b="0" lang="en-US" sz="2800" spc="-1" strike="noStrike">
              <a:latin typeface="Arial"/>
            </a:endParaRPr>
          </a:p>
        </p:txBody>
      </p:sp>
      <p:pic>
        <p:nvPicPr>
          <p:cNvPr id="513" name="Google Shape;613;p76" descr=""/>
          <p:cNvPicPr/>
          <p:nvPr/>
        </p:nvPicPr>
        <p:blipFill>
          <a:blip r:embed="rId1"/>
          <a:stretch/>
        </p:blipFill>
        <p:spPr>
          <a:xfrm>
            <a:off x="2362320" y="2678400"/>
            <a:ext cx="1428120" cy="918360"/>
          </a:xfrm>
          <a:prstGeom prst="rect">
            <a:avLst/>
          </a:prstGeom>
          <a:ln>
            <a:noFill/>
          </a:ln>
        </p:spPr>
      </p:pic>
      <p:pic>
        <p:nvPicPr>
          <p:cNvPr id="514" name="Google Shape;614;p76" descr=""/>
          <p:cNvPicPr/>
          <p:nvPr/>
        </p:nvPicPr>
        <p:blipFill>
          <a:blip r:embed="rId2"/>
          <a:stretch/>
        </p:blipFill>
        <p:spPr>
          <a:xfrm>
            <a:off x="4267080" y="2678400"/>
            <a:ext cx="1428120" cy="918360"/>
          </a:xfrm>
          <a:prstGeom prst="rect">
            <a:avLst/>
          </a:prstGeom>
          <a:ln>
            <a:noFill/>
          </a:ln>
        </p:spPr>
      </p:pic>
      <p:sp>
        <p:nvSpPr>
          <p:cNvPr id="515" name="CustomShape 4"/>
          <p:cNvSpPr/>
          <p:nvPr/>
        </p:nvSpPr>
        <p:spPr>
          <a:xfrm>
            <a:off x="2809440" y="3714840"/>
            <a:ext cx="533520" cy="553320"/>
          </a:xfrm>
          <a:prstGeom prst="rect">
            <a:avLst/>
          </a:prstGeom>
          <a:noFill/>
          <a:ln>
            <a:noFill/>
          </a:ln>
        </p:spPr>
        <p:style>
          <a:lnRef idx="0"/>
          <a:fillRef idx="0"/>
          <a:effectRef idx="0"/>
          <a:fontRef idx="minor"/>
        </p:style>
        <p:txBody>
          <a:bodyPr lIns="90000" rIns="90000" tIns="45000" bIns="45000"/>
          <a:p>
            <a:pPr>
              <a:lnSpc>
                <a:spcPct val="100000"/>
              </a:lnSpc>
            </a:pPr>
            <a:r>
              <a:rPr b="0" i="1" lang="en-US" sz="3000" spc="-1" strike="noStrike">
                <a:solidFill>
                  <a:srgbClr val="000000"/>
                </a:solidFill>
                <a:latin typeface="Trebuchet MS"/>
                <a:ea typeface="Trebuchet MS"/>
              </a:rPr>
              <a:t>h</a:t>
            </a:r>
            <a:r>
              <a:rPr b="0" i="1" lang="en-US" sz="3000" spc="-1" strike="noStrike" baseline="-25000">
                <a:solidFill>
                  <a:srgbClr val="000000"/>
                </a:solidFill>
                <a:latin typeface="Trebuchet MS"/>
                <a:ea typeface="Trebuchet MS"/>
              </a:rPr>
              <a:t>1</a:t>
            </a:r>
            <a:endParaRPr b="0" lang="en-US" sz="3000" spc="-1" strike="noStrike">
              <a:latin typeface="Arial"/>
            </a:endParaRPr>
          </a:p>
        </p:txBody>
      </p:sp>
      <p:sp>
        <p:nvSpPr>
          <p:cNvPr id="516" name="CustomShape 5"/>
          <p:cNvSpPr/>
          <p:nvPr/>
        </p:nvSpPr>
        <p:spPr>
          <a:xfrm>
            <a:off x="4714560" y="3711600"/>
            <a:ext cx="533520" cy="553320"/>
          </a:xfrm>
          <a:prstGeom prst="rect">
            <a:avLst/>
          </a:prstGeom>
          <a:noFill/>
          <a:ln>
            <a:noFill/>
          </a:ln>
        </p:spPr>
        <p:style>
          <a:lnRef idx="0"/>
          <a:fillRef idx="0"/>
          <a:effectRef idx="0"/>
          <a:fontRef idx="minor"/>
        </p:style>
        <p:txBody>
          <a:bodyPr lIns="90000" rIns="90000" tIns="45000" bIns="45000"/>
          <a:p>
            <a:pPr>
              <a:lnSpc>
                <a:spcPct val="100000"/>
              </a:lnSpc>
            </a:pPr>
            <a:r>
              <a:rPr b="0" i="1" lang="en-US" sz="3000" spc="-1" strike="noStrike">
                <a:solidFill>
                  <a:srgbClr val="000000"/>
                </a:solidFill>
                <a:latin typeface="Trebuchet MS"/>
                <a:ea typeface="Trebuchet MS"/>
              </a:rPr>
              <a:t>h</a:t>
            </a:r>
            <a:r>
              <a:rPr b="0" i="1" lang="en-US" sz="3000" spc="-1" strike="noStrike" baseline="-25000">
                <a:solidFill>
                  <a:srgbClr val="000000"/>
                </a:solidFill>
                <a:latin typeface="Trebuchet MS"/>
                <a:ea typeface="Trebuchet MS"/>
              </a:rPr>
              <a:t>2</a:t>
            </a:r>
            <a:endParaRPr b="0" lang="en-US" sz="3000" spc="-1" strike="noStrike">
              <a:latin typeface="Arial"/>
            </a:endParaRPr>
          </a:p>
        </p:txBody>
      </p:sp>
      <p:pic>
        <p:nvPicPr>
          <p:cNvPr id="517" name="Google Shape;618;p76" descr=""/>
          <p:cNvPicPr/>
          <p:nvPr/>
        </p:nvPicPr>
        <p:blipFill>
          <a:blip r:embed="rId3"/>
          <a:stretch/>
        </p:blipFill>
        <p:spPr>
          <a:xfrm>
            <a:off x="6724800" y="2678400"/>
            <a:ext cx="1428120" cy="918360"/>
          </a:xfrm>
          <a:prstGeom prst="rect">
            <a:avLst/>
          </a:prstGeom>
          <a:ln>
            <a:noFill/>
          </a:ln>
        </p:spPr>
      </p:pic>
      <p:sp>
        <p:nvSpPr>
          <p:cNvPr id="518" name="CustomShape 6"/>
          <p:cNvSpPr/>
          <p:nvPr/>
        </p:nvSpPr>
        <p:spPr>
          <a:xfrm>
            <a:off x="7171920" y="3722400"/>
            <a:ext cx="562320" cy="553320"/>
          </a:xfrm>
          <a:prstGeom prst="rect">
            <a:avLst/>
          </a:prstGeom>
          <a:noFill/>
          <a:ln>
            <a:noFill/>
          </a:ln>
        </p:spPr>
        <p:style>
          <a:lnRef idx="0"/>
          <a:fillRef idx="0"/>
          <a:effectRef idx="0"/>
          <a:fontRef idx="minor"/>
        </p:style>
        <p:txBody>
          <a:bodyPr lIns="90000" rIns="90000" tIns="45000" bIns="45000"/>
          <a:p>
            <a:pPr>
              <a:lnSpc>
                <a:spcPct val="100000"/>
              </a:lnSpc>
            </a:pPr>
            <a:r>
              <a:rPr b="0" i="1" lang="en-US" sz="3000" spc="-1" strike="noStrike">
                <a:solidFill>
                  <a:srgbClr val="000000"/>
                </a:solidFill>
                <a:latin typeface="Trebuchet MS"/>
                <a:ea typeface="Trebuchet MS"/>
              </a:rPr>
              <a:t>h</a:t>
            </a:r>
            <a:r>
              <a:rPr b="0" i="1" lang="en-US" sz="3000" spc="-1" strike="noStrike" baseline="-25000">
                <a:solidFill>
                  <a:srgbClr val="000000"/>
                </a:solidFill>
                <a:latin typeface="Trebuchet MS"/>
                <a:ea typeface="Trebuchet MS"/>
              </a:rPr>
              <a:t>N</a:t>
            </a:r>
            <a:endParaRPr b="0" lang="en-US" sz="3000" spc="-1" strike="noStrike">
              <a:latin typeface="Arial"/>
            </a:endParaRPr>
          </a:p>
        </p:txBody>
      </p:sp>
      <p:sp>
        <p:nvSpPr>
          <p:cNvPr id="519" name="CustomShape 7"/>
          <p:cNvSpPr/>
          <p:nvPr/>
        </p:nvSpPr>
        <p:spPr>
          <a:xfrm>
            <a:off x="6010200" y="2800440"/>
            <a:ext cx="466200" cy="553320"/>
          </a:xfrm>
          <a:prstGeom prst="rect">
            <a:avLst/>
          </a:prstGeom>
          <a:noFill/>
          <a:ln>
            <a:noFill/>
          </a:ln>
        </p:spPr>
        <p:style>
          <a:lnRef idx="0"/>
          <a:fillRef idx="0"/>
          <a:effectRef idx="0"/>
          <a:fontRef idx="minor"/>
        </p:style>
        <p:txBody>
          <a:bodyPr lIns="90000" rIns="90000" tIns="45000" bIns="45000"/>
          <a:p>
            <a:pPr>
              <a:lnSpc>
                <a:spcPct val="100000"/>
              </a:lnSpc>
            </a:pPr>
            <a:r>
              <a:rPr b="0" i="1" lang="en-US" sz="3000" spc="-1" strike="noStrike">
                <a:solidFill>
                  <a:srgbClr val="000000"/>
                </a:solidFill>
                <a:latin typeface="Trebuchet MS"/>
                <a:ea typeface="Trebuchet MS"/>
              </a:rPr>
              <a:t>…</a:t>
            </a:r>
            <a:endParaRPr b="0" lang="en-US" sz="3000" spc="-1" strike="noStrike">
              <a:latin typeface="Arial"/>
            </a:endParaRPr>
          </a:p>
        </p:txBody>
      </p:sp>
    </p:spTree>
  </p:cSld>
  <p:timing>
    <p:tnLst>
      <p:par>
        <p:cTn id="408" dur="indefinite" restart="never" nodeType="tmRoot">
          <p:childTnLst>
            <p:seq>
              <p:cTn id="409" nodeType="mainSeq"/>
              <p:prevCondLst>
                <p:cond delay="0" evt="onPrev">
                  <p:tgtEl>
                    <p:sldTgt/>
                  </p:tgtEl>
                </p:cond>
              </p:prevCondLst>
              <p:nextCondLst>
                <p:cond delay="0" evt="onNext">
                  <p:tgtEl>
                    <p:sldTgt/>
                  </p:tgtEl>
                </p:cond>
              </p:nextCondLst>
            </p:seq>
          </p:childTnLst>
        </p:cTn>
      </p:par>
    </p:tnLst>
  </p:timing>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0"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Zerocoin is “efficient”</a:t>
            </a:r>
            <a:endParaRPr b="0" lang="en-US" sz="3600" spc="-1" strike="noStrike">
              <a:latin typeface="Arial"/>
            </a:endParaRPr>
          </a:p>
        </p:txBody>
      </p:sp>
      <p:sp>
        <p:nvSpPr>
          <p:cNvPr id="521" name="CustomShape 2"/>
          <p:cNvSpPr/>
          <p:nvPr/>
        </p:nvSpPr>
        <p:spPr>
          <a:xfrm>
            <a:off x="457200" y="1200240"/>
            <a:ext cx="399384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The proof is a giant disjunction over all zerocoins</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Yet the proof is relatively small!</a:t>
            </a:r>
            <a:endParaRPr b="0" lang="en-US" sz="3000" spc="-1" strike="noStrike">
              <a:latin typeface="Arial"/>
            </a:endParaRPr>
          </a:p>
        </p:txBody>
      </p:sp>
      <p:sp>
        <p:nvSpPr>
          <p:cNvPr id="522" name="CustomShape 3"/>
          <p:cNvSpPr/>
          <p:nvPr/>
        </p:nvSpPr>
        <p:spPr>
          <a:xfrm>
            <a:off x="4038480" y="1200240"/>
            <a:ext cx="3993840" cy="3724920"/>
          </a:xfrm>
          <a:prstGeom prst="rect">
            <a:avLst/>
          </a:prstGeom>
          <a:noFill/>
          <a:ln>
            <a:noFill/>
          </a:ln>
        </p:spPr>
        <p:style>
          <a:lnRef idx="0"/>
          <a:fillRef idx="0"/>
          <a:effectRef idx="0"/>
          <a:fontRef idx="minor"/>
        </p:style>
        <p:txBody>
          <a:bodyPr lIns="90000" rIns="90000" tIns="91440" bIns="91440"/>
          <a:p>
            <a:pPr algn="ctr">
              <a:lnSpc>
                <a:spcPct val="100000"/>
              </a:lnSpc>
            </a:pPr>
            <a:r>
              <a:rPr b="0" i="1" lang="en-US" sz="2800" spc="-1" strike="noStrike">
                <a:solidFill>
                  <a:srgbClr val="000000"/>
                </a:solidFill>
                <a:latin typeface="Trebuchet MS"/>
                <a:ea typeface="Trebuchet MS"/>
              </a:rPr>
              <a:t>I know r such that</a:t>
            </a:r>
            <a:endParaRPr b="0" lang="en-US" sz="2800" spc="-1" strike="noStrike">
              <a:latin typeface="Arial"/>
            </a:endParaRPr>
          </a:p>
          <a:p>
            <a:pPr algn="ctr">
              <a:lnSpc>
                <a:spcPct val="100000"/>
              </a:lnSpc>
            </a:pPr>
            <a:r>
              <a:rPr b="0" i="1" lang="en-US" sz="2800" spc="-1" strike="noStrike">
                <a:solidFill>
                  <a:srgbClr val="000000"/>
                </a:solidFill>
                <a:latin typeface="Trebuchet MS"/>
                <a:ea typeface="Trebuchet MS"/>
              </a:rPr>
              <a:t>H(S, r) = h</a:t>
            </a:r>
            <a:r>
              <a:rPr b="0" i="1" lang="en-US" sz="2800" spc="-1" strike="noStrike" baseline="-25000">
                <a:solidFill>
                  <a:srgbClr val="000000"/>
                </a:solidFill>
                <a:latin typeface="Trebuchet MS"/>
                <a:ea typeface="Trebuchet MS"/>
              </a:rPr>
              <a:t>1</a:t>
            </a:r>
            <a:r>
              <a:rPr b="0" i="1" lang="en-US" sz="2800" spc="-1" strike="noStrike">
                <a:solidFill>
                  <a:srgbClr val="000000"/>
                </a:solidFill>
                <a:latin typeface="Trebuchet MS"/>
                <a:ea typeface="Trebuchet MS"/>
              </a:rPr>
              <a:t> </a:t>
            </a:r>
            <a:endParaRPr b="0" lang="en-US" sz="2800" spc="-1" strike="noStrike">
              <a:latin typeface="Arial"/>
            </a:endParaRPr>
          </a:p>
          <a:p>
            <a:pPr algn="ctr">
              <a:lnSpc>
                <a:spcPct val="100000"/>
              </a:lnSpc>
            </a:pPr>
            <a:r>
              <a:rPr b="0" i="1" lang="en-US" sz="2800" spc="-1" strike="noStrike">
                <a:solidFill>
                  <a:srgbClr val="d07375"/>
                </a:solidFill>
                <a:latin typeface="Trebuchet MS"/>
                <a:ea typeface="Trebuchet MS"/>
              </a:rPr>
              <a:t>OR</a:t>
            </a:r>
            <a:r>
              <a:rPr b="0" i="1" lang="en-US" sz="2800" spc="-1" strike="noStrike">
                <a:solidFill>
                  <a:srgbClr val="000000"/>
                </a:solidFill>
                <a:latin typeface="Trebuchet MS"/>
                <a:ea typeface="Trebuchet MS"/>
              </a:rPr>
              <a:t> </a:t>
            </a:r>
            <a:endParaRPr b="0" lang="en-US" sz="2800" spc="-1" strike="noStrike">
              <a:latin typeface="Arial"/>
            </a:endParaRPr>
          </a:p>
          <a:p>
            <a:pPr algn="ctr">
              <a:lnSpc>
                <a:spcPct val="100000"/>
              </a:lnSpc>
            </a:pPr>
            <a:r>
              <a:rPr b="0" i="1" lang="en-US" sz="2800" spc="-1" strike="noStrike">
                <a:solidFill>
                  <a:srgbClr val="000000"/>
                </a:solidFill>
                <a:latin typeface="Trebuchet MS"/>
                <a:ea typeface="Trebuchet MS"/>
              </a:rPr>
              <a:t>H(S, r) = h</a:t>
            </a:r>
            <a:r>
              <a:rPr b="0" i="1" lang="en-US" sz="2800" spc="-1" strike="noStrike" baseline="-25000">
                <a:solidFill>
                  <a:srgbClr val="000000"/>
                </a:solidFill>
                <a:latin typeface="Trebuchet MS"/>
                <a:ea typeface="Trebuchet MS"/>
              </a:rPr>
              <a:t>2</a:t>
            </a:r>
            <a:r>
              <a:rPr b="0" i="1" lang="en-US" sz="2800" spc="-1" strike="noStrike">
                <a:solidFill>
                  <a:srgbClr val="000000"/>
                </a:solidFill>
                <a:latin typeface="Trebuchet MS"/>
                <a:ea typeface="Trebuchet MS"/>
              </a:rPr>
              <a:t> </a:t>
            </a:r>
            <a:endParaRPr b="0" lang="en-US" sz="2800" spc="-1" strike="noStrike">
              <a:latin typeface="Arial"/>
            </a:endParaRPr>
          </a:p>
          <a:p>
            <a:pPr algn="ctr">
              <a:lnSpc>
                <a:spcPct val="100000"/>
              </a:lnSpc>
            </a:pPr>
            <a:r>
              <a:rPr b="0" i="1" lang="en-US" sz="2800" spc="-1" strike="noStrike">
                <a:solidFill>
                  <a:srgbClr val="d07375"/>
                </a:solidFill>
                <a:latin typeface="Trebuchet MS"/>
                <a:ea typeface="Trebuchet MS"/>
              </a:rPr>
              <a:t>OR</a:t>
            </a:r>
            <a:r>
              <a:rPr b="0" i="1" lang="en-US" sz="2800" spc="-1" strike="noStrike">
                <a:solidFill>
                  <a:srgbClr val="000000"/>
                </a:solidFill>
                <a:latin typeface="Trebuchet MS"/>
                <a:ea typeface="Trebuchet MS"/>
              </a:rPr>
              <a:t> </a:t>
            </a:r>
            <a:endParaRPr b="0" lang="en-US" sz="2800" spc="-1" strike="noStrike">
              <a:latin typeface="Arial"/>
            </a:endParaRPr>
          </a:p>
          <a:p>
            <a:pPr algn="ctr">
              <a:lnSpc>
                <a:spcPct val="100000"/>
              </a:lnSpc>
            </a:pPr>
            <a:r>
              <a:rPr b="0" i="1" lang="en-US" sz="2800" spc="-1" strike="noStrike">
                <a:solidFill>
                  <a:srgbClr val="000000"/>
                </a:solidFill>
                <a:latin typeface="Trebuchet MS"/>
                <a:ea typeface="Trebuchet MS"/>
              </a:rPr>
              <a:t>… </a:t>
            </a:r>
            <a:endParaRPr b="0" lang="en-US" sz="2800" spc="-1" strike="noStrike">
              <a:latin typeface="Arial"/>
            </a:endParaRPr>
          </a:p>
          <a:p>
            <a:pPr algn="ctr">
              <a:lnSpc>
                <a:spcPct val="100000"/>
              </a:lnSpc>
            </a:pPr>
            <a:r>
              <a:rPr b="0" i="1" lang="en-US" sz="2800" spc="-1" strike="noStrike">
                <a:solidFill>
                  <a:srgbClr val="d07375"/>
                </a:solidFill>
                <a:latin typeface="Trebuchet MS"/>
                <a:ea typeface="Trebuchet MS"/>
              </a:rPr>
              <a:t>OR</a:t>
            </a:r>
            <a:r>
              <a:rPr b="0" i="1" lang="en-US" sz="2800" spc="-1" strike="noStrike">
                <a:solidFill>
                  <a:srgbClr val="000000"/>
                </a:solidFill>
                <a:latin typeface="Trebuchet MS"/>
                <a:ea typeface="Trebuchet MS"/>
              </a:rPr>
              <a:t> </a:t>
            </a:r>
            <a:endParaRPr b="0" lang="en-US" sz="2800" spc="-1" strike="noStrike">
              <a:latin typeface="Arial"/>
            </a:endParaRPr>
          </a:p>
          <a:p>
            <a:pPr algn="ctr">
              <a:lnSpc>
                <a:spcPct val="100000"/>
              </a:lnSpc>
            </a:pPr>
            <a:r>
              <a:rPr b="0" i="1" lang="en-US" sz="2800" spc="-1" strike="noStrike">
                <a:solidFill>
                  <a:srgbClr val="000000"/>
                </a:solidFill>
                <a:latin typeface="Trebuchet MS"/>
                <a:ea typeface="Trebuchet MS"/>
              </a:rPr>
              <a:t>H(S, r) = h</a:t>
            </a:r>
            <a:r>
              <a:rPr b="0" i="1" lang="en-US" sz="2800" spc="-1" strike="noStrike" baseline="-25000">
                <a:solidFill>
                  <a:srgbClr val="000000"/>
                </a:solidFill>
                <a:latin typeface="Trebuchet MS"/>
                <a:ea typeface="Trebuchet MS"/>
              </a:rPr>
              <a:t>N</a:t>
            </a:r>
            <a:endParaRPr b="0" lang="en-US" sz="2800" spc="-1" strike="noStrike">
              <a:latin typeface="Arial"/>
            </a:endParaRPr>
          </a:p>
          <a:p>
            <a:pPr algn="ctr">
              <a:lnSpc>
                <a:spcPct val="100000"/>
              </a:lnSpc>
            </a:pPr>
            <a:endParaRPr b="0" lang="en-US" sz="2800" spc="-1" strike="noStrike">
              <a:latin typeface="Arial"/>
            </a:endParaRPr>
          </a:p>
        </p:txBody>
      </p:sp>
    </p:spTree>
  </p:cSld>
  <p:timing>
    <p:tnLst>
      <p:par>
        <p:cTn id="410" dur="indefinite" restart="never" nodeType="tmRoot">
          <p:childTnLst>
            <p:seq>
              <p:cTn id="411" nodeType="mainSeq"/>
              <p:prevCondLst>
                <p:cond delay="0" evt="onPrev">
                  <p:tgtEl>
                    <p:sldTgt/>
                  </p:tgtEl>
                </p:cond>
              </p:prevCondLst>
              <p:nextCondLst>
                <p:cond delay="0" evt="onNext">
                  <p:tgtEl>
                    <p:sldTgt/>
                  </p:tgtEl>
                </p:cond>
              </p:nextCondLst>
            </p:seq>
          </p:childTnLst>
        </p:cTn>
      </p:par>
    </p:tnLst>
  </p:timing>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3"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Zerocash: Zerocoin without Basecoin</a:t>
            </a:r>
            <a:endParaRPr b="0" lang="en-US" sz="3600" spc="-1" strike="noStrike">
              <a:latin typeface="Arial"/>
            </a:endParaRPr>
          </a:p>
        </p:txBody>
      </p:sp>
      <p:sp>
        <p:nvSpPr>
          <p:cNvPr id="524" name="CustomShape 2"/>
          <p:cNvSpPr/>
          <p:nvPr/>
        </p:nvSpPr>
        <p:spPr>
          <a:xfrm>
            <a:off x="457200" y="1200240"/>
            <a:ext cx="495216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800" spc="-1" strike="noStrike">
                <a:solidFill>
                  <a:srgbClr val="000000"/>
                </a:solidFill>
                <a:latin typeface="Trebuchet MS"/>
                <a:ea typeface="Trebuchet MS"/>
              </a:rPr>
              <a:t>Two differences</a:t>
            </a:r>
            <a:endParaRPr b="0" lang="en-US" sz="2800" spc="-1" strike="noStrike">
              <a:latin typeface="Arial"/>
            </a:endParaRPr>
          </a:p>
          <a:p>
            <a:pPr marL="457200" indent="-456480">
              <a:lnSpc>
                <a:spcPct val="100000"/>
              </a:lnSpc>
              <a:buClr>
                <a:srgbClr val="a3a3a3"/>
              </a:buClr>
              <a:buFont typeface="Arial"/>
              <a:buChar char="•"/>
            </a:pPr>
            <a:r>
              <a:rPr b="0" lang="en-US" sz="2800" spc="-1" strike="noStrike">
                <a:solidFill>
                  <a:srgbClr val="000000"/>
                </a:solidFill>
                <a:latin typeface="Trebuchet MS"/>
                <a:ea typeface="Trebuchet MS"/>
              </a:rPr>
              <a:t>Different crypto for proofs</a:t>
            </a:r>
            <a:br/>
            <a:r>
              <a:rPr b="0" lang="en-US" sz="2800" spc="-1" strike="noStrike">
                <a:solidFill>
                  <a:srgbClr val="000000"/>
                </a:solidFill>
                <a:latin typeface="Trebuchet MS"/>
                <a:ea typeface="Trebuchet MS"/>
              </a:rPr>
              <a:t>(More efficient)</a:t>
            </a:r>
            <a:endParaRPr b="0" lang="en-US" sz="2800" spc="-1" strike="noStrike">
              <a:latin typeface="Arial"/>
            </a:endParaRPr>
          </a:p>
          <a:p>
            <a:pPr marL="457200" indent="-456480">
              <a:lnSpc>
                <a:spcPct val="100000"/>
              </a:lnSpc>
              <a:buClr>
                <a:srgbClr val="a3a3a3"/>
              </a:buClr>
              <a:buFont typeface="Arial"/>
              <a:buChar char="•"/>
            </a:pPr>
            <a:r>
              <a:rPr b="0" lang="en-US" sz="2800" spc="-1" strike="noStrike">
                <a:solidFill>
                  <a:srgbClr val="000000"/>
                </a:solidFill>
                <a:latin typeface="Trebuchet MS"/>
                <a:ea typeface="Trebuchet MS"/>
              </a:rPr>
              <a:t>Proposal to run system without Basecoin</a:t>
            </a:r>
            <a:endParaRPr b="0" lang="en-US" sz="2800" spc="-1" strike="noStrike">
              <a:latin typeface="Arial"/>
            </a:endParaRPr>
          </a:p>
          <a:p>
            <a:pPr>
              <a:lnSpc>
                <a:spcPct val="100000"/>
              </a:lnSpc>
            </a:pPr>
            <a:endParaRPr b="0" lang="en-US" sz="2800" spc="-1" strike="noStrike">
              <a:latin typeface="Arial"/>
            </a:endParaRPr>
          </a:p>
        </p:txBody>
      </p:sp>
      <p:sp>
        <p:nvSpPr>
          <p:cNvPr id="525" name="CustomShape 3"/>
          <p:cNvSpPr/>
          <p:nvPr/>
        </p:nvSpPr>
        <p:spPr>
          <a:xfrm>
            <a:off x="5410080" y="1200240"/>
            <a:ext cx="3276000" cy="3724920"/>
          </a:xfrm>
          <a:prstGeom prst="rect">
            <a:avLst/>
          </a:prstGeom>
          <a:noFill/>
          <a:ln>
            <a:noFill/>
          </a:ln>
        </p:spPr>
        <p:style>
          <a:lnRef idx="0"/>
          <a:fillRef idx="0"/>
          <a:effectRef idx="0"/>
          <a:fontRef idx="minor"/>
        </p:style>
        <p:txBody>
          <a:bodyPr lIns="90000" rIns="90000" tIns="45000" bIns="45000"/>
          <a:p>
            <a:pPr>
              <a:lnSpc>
                <a:spcPct val="100000"/>
              </a:lnSpc>
            </a:pPr>
            <a:r>
              <a:rPr b="0" i="1" lang="en-US" sz="2400" spc="-1" strike="noStrike">
                <a:solidFill>
                  <a:srgbClr val="000000"/>
                </a:solidFill>
                <a:latin typeface="Trebuchet MS"/>
                <a:ea typeface="Trebuchet MS"/>
              </a:rPr>
              <a:t>Zerocash: Decentralized Anonymous Payments from Bitcoin</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E. Ben-Sasson et al.</a:t>
            </a: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Usenix Security 2014</a:t>
            </a:r>
            <a:endParaRPr b="0" lang="en-US" sz="2400" spc="-1" strike="noStrike">
              <a:latin typeface="Arial"/>
            </a:endParaRPr>
          </a:p>
        </p:txBody>
      </p:sp>
    </p:spTree>
  </p:cSld>
  <p:timing>
    <p:tnLst>
      <p:par>
        <p:cTn id="412" dur="indefinite" restart="never" nodeType="tmRoot">
          <p:childTnLst>
            <p:seq>
              <p:cTn id="413" nodeType="mainSeq"/>
              <p:prevCondLst>
                <p:cond delay="0" evt="onPrev">
                  <p:tgtEl>
                    <p:sldTgt/>
                  </p:tgtEl>
                </p:cond>
              </p:prevCondLst>
              <p:nextCondLst>
                <p:cond delay="0" evt="onNext">
                  <p:tgtEl>
                    <p:sldTgt/>
                  </p:tgtEl>
                </p:cond>
              </p:nextCondLst>
            </p:seq>
          </p:childTnLst>
        </p:cTn>
      </p:par>
    </p:tnLst>
  </p:timing>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6"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Zerocash: </a:t>
            </a:r>
            <a:r>
              <a:rPr b="1" lang="en-US" sz="3600" spc="-1" strike="noStrike" u="sng">
                <a:solidFill>
                  <a:srgbClr val="000000"/>
                </a:solidFill>
                <a:uFillTx/>
                <a:latin typeface="Trebuchet MS"/>
                <a:ea typeface="Trebuchet MS"/>
              </a:rPr>
              <a:t>untraceable</a:t>
            </a:r>
            <a:r>
              <a:rPr b="1" lang="en-US" sz="3600" spc="-1" strike="noStrike">
                <a:solidFill>
                  <a:srgbClr val="000000"/>
                </a:solidFill>
                <a:latin typeface="Trebuchet MS"/>
                <a:ea typeface="Trebuchet MS"/>
              </a:rPr>
              <a:t> e-cash</a:t>
            </a:r>
            <a:endParaRPr b="0" lang="en-US" sz="3600" spc="-1" strike="noStrike">
              <a:latin typeface="Arial"/>
            </a:endParaRPr>
          </a:p>
        </p:txBody>
      </p:sp>
      <p:sp>
        <p:nvSpPr>
          <p:cNvPr id="527"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2800" spc="-1" strike="noStrike">
                <a:solidFill>
                  <a:srgbClr val="000000"/>
                </a:solidFill>
                <a:latin typeface="Trebuchet MS"/>
                <a:ea typeface="Trebuchet MS"/>
              </a:rPr>
              <a:t>All transactions are zerocoins</a:t>
            </a:r>
            <a:endParaRPr b="0" lang="en-US" sz="2800" spc="-1" strike="noStrike">
              <a:latin typeface="Arial"/>
            </a:endParaRPr>
          </a:p>
          <a:p>
            <a:pPr>
              <a:lnSpc>
                <a:spcPct val="100000"/>
              </a:lnSpc>
            </a:pP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Splitting and merging supported </a:t>
            </a: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Put transaction value </a:t>
            </a:r>
            <a:r>
              <a:rPr b="0" lang="en-US" sz="2800" spc="-1" strike="noStrike" u="sng">
                <a:solidFill>
                  <a:srgbClr val="000000"/>
                </a:solidFill>
                <a:uFillTx/>
                <a:latin typeface="Trebuchet MS"/>
                <a:ea typeface="Trebuchet MS"/>
              </a:rPr>
              <a:t>inside the envelope</a:t>
            </a:r>
            <a:endParaRPr b="0" lang="en-US" sz="2800" spc="-1" strike="noStrike">
              <a:latin typeface="Arial"/>
            </a:endParaRPr>
          </a:p>
          <a:p>
            <a:pPr>
              <a:lnSpc>
                <a:spcPct val="100000"/>
              </a:lnSpc>
            </a:pPr>
            <a:endParaRPr b="0" lang="en-US" sz="2800" spc="-1" strike="noStrike">
              <a:latin typeface="Arial"/>
            </a:endParaRPr>
          </a:p>
          <a:p>
            <a:pPr>
              <a:lnSpc>
                <a:spcPct val="100000"/>
              </a:lnSpc>
            </a:pPr>
            <a:r>
              <a:rPr b="0" lang="en-US" sz="2800" spc="-1" strike="noStrike">
                <a:solidFill>
                  <a:srgbClr val="000000"/>
                </a:solidFill>
                <a:latin typeface="Trebuchet MS"/>
                <a:ea typeface="Trebuchet MS"/>
              </a:rPr>
              <a:t>Ledger merely records existence of transactions</a:t>
            </a:r>
            <a:endParaRPr b="0" lang="en-US" sz="2800" spc="-1" strike="noStrike">
              <a:latin typeface="Arial"/>
            </a:endParaRPr>
          </a:p>
        </p:txBody>
      </p:sp>
    </p:spTree>
  </p:cSld>
  <p:timing>
    <p:tnLst>
      <p:par>
        <p:cTn id="414" dur="indefinite" restart="never" nodeType="tmRoot">
          <p:childTnLst>
            <p:seq>
              <p:cTn id="415" nodeType="mainSeq"/>
              <p:prevCondLst>
                <p:cond delay="0" evt="onPrev">
                  <p:tgtEl>
                    <p:sldTgt/>
                  </p:tgtEl>
                </p:cond>
              </p:prevCondLst>
              <p:nextCondLst>
                <p:cond delay="0" evt="onNext">
                  <p:tgtEl>
                    <p:sldTgt/>
                  </p:tgtEl>
                </p:cond>
              </p:nextCondLst>
            </p:seq>
          </p:childTnLst>
        </p:cTn>
      </p:par>
    </p:tnLst>
  </p:timing>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8"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Zerocash: the catch</a:t>
            </a:r>
            <a:endParaRPr b="0" lang="en-US" sz="3600" spc="-1" strike="noStrike">
              <a:latin typeface="Arial"/>
            </a:endParaRPr>
          </a:p>
        </p:txBody>
      </p:sp>
      <p:sp>
        <p:nvSpPr>
          <p:cNvPr id="529"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3000" spc="-1" strike="noStrike">
                <a:solidFill>
                  <a:srgbClr val="000000"/>
                </a:solidFill>
                <a:latin typeface="Trebuchet MS"/>
                <a:ea typeface="Trebuchet MS"/>
              </a:rPr>
              <a:t>Random, secret inputs are required to generate public parameters</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These secret inputs must then be securely destroyed</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u="sng">
                <a:solidFill>
                  <a:srgbClr val="000000"/>
                </a:solidFill>
                <a:uFillTx/>
                <a:latin typeface="Trebuchet MS"/>
                <a:ea typeface="Trebuchet MS"/>
              </a:rPr>
              <a:t>No one</a:t>
            </a:r>
            <a:r>
              <a:rPr b="0" lang="en-US" sz="3000" spc="-1" strike="noStrike">
                <a:solidFill>
                  <a:srgbClr val="000000"/>
                </a:solidFill>
                <a:latin typeface="Trebuchet MS"/>
                <a:ea typeface="Trebuchet MS"/>
              </a:rPr>
              <a:t> can know them (anyone who does can break the system)</a:t>
            </a:r>
            <a:endParaRPr b="0" lang="en-US" sz="3000" spc="-1" strike="noStrike">
              <a:latin typeface="Arial"/>
            </a:endParaRPr>
          </a:p>
        </p:txBody>
      </p:sp>
    </p:spTree>
  </p:cSld>
  <p:timing>
    <p:tnLst>
      <p:par>
        <p:cTn id="416" dur="indefinite" restart="never" nodeType="tmRoot">
          <p:childTnLst>
            <p:seq>
              <p:cTn id="417" nodeType="mainSeq"/>
              <p:prevCondLst>
                <p:cond delay="0" evt="onPrev">
                  <p:tgtEl>
                    <p:sldTgt/>
                  </p:tgtEl>
                </p:cond>
              </p:prevCondLst>
              <p:nextCondLst>
                <p:cond delay="0" evt="onNext">
                  <p:tgtEl>
                    <p:sldTgt/>
                  </p:tgtEl>
                </p:cond>
              </p:nextCondLst>
            </p:seq>
          </p:childTnLst>
        </p:cTn>
      </p:par>
    </p:tnLst>
  </p:timing>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0"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5 levels of anonymity</a:t>
            </a:r>
            <a:endParaRPr b="0" lang="en-US" sz="3600" spc="-1" strike="noStrike">
              <a:latin typeface="Arial"/>
            </a:endParaRPr>
          </a:p>
        </p:txBody>
      </p:sp>
      <p:graphicFrame>
        <p:nvGraphicFramePr>
          <p:cNvPr id="531" name="Table 2"/>
          <p:cNvGraphicFramePr/>
          <p:nvPr/>
        </p:nvGraphicFramePr>
        <p:xfrm>
          <a:off x="609480" y="1581120"/>
          <a:ext cx="8305200" cy="2461680"/>
        </p:xfrm>
        <a:graphic>
          <a:graphicData uri="http://schemas.openxmlformats.org/drawingml/2006/table">
            <a:tbl>
              <a:tblPr/>
              <a:tblGrid>
                <a:gridCol w="1143000"/>
                <a:gridCol w="1904760"/>
                <a:gridCol w="3200400"/>
                <a:gridCol w="2057400"/>
              </a:tblGrid>
              <a:tr h="404640">
                <a:tc>
                  <a:txBody>
                    <a:bodyPr/>
                    <a:p>
                      <a:pPr>
                        <a:lnSpc>
                          <a:spcPct val="100000"/>
                        </a:lnSpc>
                      </a:pPr>
                      <a:r>
                        <a:rPr b="1" lang="en-US" sz="1600" spc="-1" strike="noStrike">
                          <a:solidFill>
                            <a:srgbClr val="000000"/>
                          </a:solidFill>
                          <a:latin typeface="Trebuchet MS"/>
                          <a:ea typeface="Trebuchet MS"/>
                        </a:rPr>
                        <a:t>System</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solidFill>
                      <a:srgbClr val="adcce5"/>
                    </a:solidFill>
                  </a:tcPr>
                </a:tc>
                <a:tc>
                  <a:txBody>
                    <a:bodyPr/>
                    <a:p>
                      <a:pPr>
                        <a:lnSpc>
                          <a:spcPct val="100000"/>
                        </a:lnSpc>
                      </a:pPr>
                      <a:r>
                        <a:rPr b="1" lang="en-US" sz="1600" spc="-1" strike="noStrike">
                          <a:solidFill>
                            <a:srgbClr val="000000"/>
                          </a:solidFill>
                          <a:latin typeface="Trebuchet MS"/>
                          <a:ea typeface="Trebuchet MS"/>
                        </a:rPr>
                        <a:t>Type</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solidFill>
                      <a:srgbClr val="adcce5"/>
                    </a:solidFill>
                  </a:tcPr>
                </a:tc>
                <a:tc>
                  <a:txBody>
                    <a:bodyPr/>
                    <a:p>
                      <a:pPr>
                        <a:lnSpc>
                          <a:spcPct val="100000"/>
                        </a:lnSpc>
                      </a:pPr>
                      <a:r>
                        <a:rPr b="1" lang="en-US" sz="1600" spc="-1" strike="noStrike">
                          <a:solidFill>
                            <a:srgbClr val="000000"/>
                          </a:solidFill>
                          <a:latin typeface="Trebuchet MS"/>
                          <a:ea typeface="Trebuchet MS"/>
                        </a:rPr>
                        <a:t>Anonymity attacks</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solidFill>
                      <a:srgbClr val="adcce5"/>
                    </a:solidFill>
                  </a:tcPr>
                </a:tc>
                <a:tc>
                  <a:txBody>
                    <a:bodyPr/>
                    <a:p>
                      <a:pPr>
                        <a:lnSpc>
                          <a:spcPct val="100000"/>
                        </a:lnSpc>
                      </a:pPr>
                      <a:r>
                        <a:rPr b="1" lang="en-US" sz="1600" spc="-1" strike="noStrike">
                          <a:solidFill>
                            <a:srgbClr val="000000"/>
                          </a:solidFill>
                          <a:latin typeface="Trebuchet MS"/>
                          <a:ea typeface="Trebuchet MS"/>
                        </a:rPr>
                        <a:t>Deployability</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solidFill>
                      <a:srgbClr val="adcce5"/>
                    </a:solidFill>
                  </a:tcPr>
                </a:tc>
              </a:tr>
              <a:tr h="404640">
                <a:tc>
                  <a:txBody>
                    <a:bodyPr/>
                    <a:p>
                      <a:pPr>
                        <a:lnSpc>
                          <a:spcPct val="100000"/>
                        </a:lnSpc>
                      </a:pPr>
                      <a:r>
                        <a:rPr b="0" lang="en-US" sz="1600" spc="-1" strike="noStrike">
                          <a:solidFill>
                            <a:srgbClr val="000000"/>
                          </a:solidFill>
                          <a:latin typeface="Trebuchet MS"/>
                          <a:ea typeface="Trebuchet MS"/>
                        </a:rPr>
                        <a:t>Bitcoin</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Pseudonymous</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Tx graph analysis</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Default</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r>
              <a:tr h="404640">
                <a:tc>
                  <a:txBody>
                    <a:bodyPr/>
                    <a:p>
                      <a:pPr>
                        <a:lnSpc>
                          <a:spcPct val="100000"/>
                        </a:lnSpc>
                      </a:pPr>
                      <a:r>
                        <a:rPr b="0" lang="en-US" sz="1600" spc="-1" strike="noStrike">
                          <a:solidFill>
                            <a:srgbClr val="000000"/>
                          </a:solidFill>
                          <a:latin typeface="Trebuchet MS"/>
                          <a:ea typeface="Trebuchet MS"/>
                        </a:rPr>
                        <a:t>Single mix</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Mix</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Tx graph analysis, bad mix</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Usable today</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r>
              <a:tr h="404640">
                <a:tc>
                  <a:txBody>
                    <a:bodyPr/>
                    <a:p>
                      <a:pPr>
                        <a:lnSpc>
                          <a:spcPct val="100000"/>
                        </a:lnSpc>
                      </a:pPr>
                      <a:r>
                        <a:rPr b="0" lang="en-US" sz="1600" spc="-1" strike="noStrike">
                          <a:solidFill>
                            <a:srgbClr val="000000"/>
                          </a:solidFill>
                          <a:latin typeface="Trebuchet MS"/>
                          <a:ea typeface="Trebuchet MS"/>
                        </a:rPr>
                        <a:t>Mix chain</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Mix</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Side channels, bad mixes/peers</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Bitcoin-compatible</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r>
              <a:tr h="437400">
                <a:tc>
                  <a:txBody>
                    <a:bodyPr/>
                    <a:p>
                      <a:pPr>
                        <a:lnSpc>
                          <a:spcPct val="100000"/>
                        </a:lnSpc>
                      </a:pPr>
                      <a:r>
                        <a:rPr b="0" lang="en-US" sz="1600" spc="-1" strike="noStrike">
                          <a:solidFill>
                            <a:srgbClr val="000000"/>
                          </a:solidFill>
                          <a:latin typeface="Trebuchet MS"/>
                          <a:ea typeface="Trebuchet MS"/>
                        </a:rPr>
                        <a:t>Zerocoin</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Cryptographic mix</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Side channels (possibly)</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Altcoin</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r>
              <a:tr h="406080">
                <a:tc>
                  <a:txBody>
                    <a:bodyPr/>
                    <a:p>
                      <a:pPr>
                        <a:lnSpc>
                          <a:spcPct val="100000"/>
                        </a:lnSpc>
                      </a:pPr>
                      <a:r>
                        <a:rPr b="0" lang="en-US" sz="1600" spc="-1" strike="noStrike">
                          <a:solidFill>
                            <a:srgbClr val="000000"/>
                          </a:solidFill>
                          <a:latin typeface="Trebuchet MS"/>
                          <a:ea typeface="Trebuchet MS"/>
                        </a:rPr>
                        <a:t>Zerocash</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Untraceable</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None</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c>
                  <a:txBody>
                    <a:bodyPr/>
                    <a:p>
                      <a:pPr>
                        <a:lnSpc>
                          <a:spcPct val="100000"/>
                        </a:lnSpc>
                      </a:pPr>
                      <a:r>
                        <a:rPr b="0" lang="en-US" sz="1600" spc="-1" strike="noStrike">
                          <a:solidFill>
                            <a:srgbClr val="000000"/>
                          </a:solidFill>
                          <a:latin typeface="Trebuchet MS"/>
                          <a:ea typeface="Trebuchet MS"/>
                        </a:rPr>
                        <a:t>Altcoin, tricky setup</a:t>
                      </a:r>
                      <a:endParaRPr b="0" lang="en-US" sz="1600" spc="-1" strike="noStrike">
                        <a:latin typeface="Arial"/>
                      </a:endParaRPr>
                    </a:p>
                  </a:txBody>
                  <a:tcPr marL="91440" marR="91440">
                    <a:lnL w="9360">
                      <a:solidFill>
                        <a:srgbClr val="3a81ba"/>
                      </a:solidFill>
                    </a:lnL>
                    <a:lnR w="9360">
                      <a:solidFill>
                        <a:srgbClr val="3a81ba"/>
                      </a:solidFill>
                    </a:lnR>
                    <a:lnT w="9360">
                      <a:solidFill>
                        <a:srgbClr val="3a81ba"/>
                      </a:solidFill>
                    </a:lnT>
                    <a:lnB w="9360">
                      <a:solidFill>
                        <a:srgbClr val="3a81ba"/>
                      </a:solidFill>
                    </a:lnB>
                    <a:noFill/>
                  </a:tcPr>
                </a:tc>
              </a:tr>
            </a:tbl>
          </a:graphicData>
        </a:graphic>
      </p:graphicFrame>
    </p:spTree>
  </p:cSld>
  <p:timing>
    <p:tnLst>
      <p:par>
        <p:cTn id="418" dur="indefinite" restart="never" nodeType="tmRoot">
          <p:childTnLst>
            <p:seq>
              <p:cTn id="419" nodeType="mainSeq"/>
              <p:prevCondLst>
                <p:cond delay="0" evt="onPrev">
                  <p:tgtEl>
                    <p:sldTgt/>
                  </p:tgtEl>
                </p:cond>
              </p:prevCondLst>
              <p:nextCondLst>
                <p:cond delay="0" evt="onNext">
                  <p:tgtEl>
                    <p:sldTgt/>
                  </p:tgtEl>
                </p:cond>
              </p:nextCondLst>
            </p:seq>
          </p:childTnLst>
        </p:cTn>
      </p:par>
    </p:tnLst>
  </p:timing>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2" name="CustomShape 1"/>
          <p:cNvSpPr/>
          <p:nvPr/>
        </p:nvSpPr>
        <p:spPr>
          <a:xfrm>
            <a:off x="685800" y="1690560"/>
            <a:ext cx="7771680" cy="784080"/>
          </a:xfrm>
          <a:prstGeom prst="rect">
            <a:avLst/>
          </a:prstGeom>
          <a:noFill/>
          <a:ln>
            <a:noFill/>
          </a:ln>
        </p:spPr>
        <p:style>
          <a:lnRef idx="0"/>
          <a:fillRef idx="0"/>
          <a:effectRef idx="0"/>
          <a:fontRef idx="minor"/>
        </p:style>
        <p:txBody>
          <a:bodyPr lIns="90000" rIns="90000" tIns="91440" bIns="91440"/>
          <a:p>
            <a:pPr algn="ctr">
              <a:lnSpc>
                <a:spcPct val="100000"/>
              </a:lnSpc>
            </a:pPr>
            <a:r>
              <a:rPr b="0" lang="en-US" sz="3000" spc="-1" strike="noStrike">
                <a:solidFill>
                  <a:srgbClr val="000000"/>
                </a:solidFill>
                <a:latin typeface="Trebuchet MS"/>
                <a:ea typeface="Trebuchet MS"/>
              </a:rPr>
              <a:t>Tor and the Silk Road</a:t>
            </a:r>
            <a:endParaRPr b="0" lang="en-US" sz="3000" spc="-1" strike="noStrike">
              <a:latin typeface="Arial"/>
            </a:endParaRPr>
          </a:p>
        </p:txBody>
      </p:sp>
    </p:spTree>
  </p:cSld>
  <p:timing>
    <p:tnLst>
      <p:par>
        <p:cTn id="420" dur="indefinite" restart="never" nodeType="tmRoot">
          <p:childTnLst>
            <p:seq>
              <p:cTn id="421" nodeType="mainSeq"/>
              <p:prevCondLst>
                <p:cond delay="0" evt="onPrev">
                  <p:tgtEl>
                    <p:sldTgt/>
                  </p:tgtEl>
                </p:cond>
              </p:prevCondLst>
              <p:nextCondLst>
                <p:cond delay="0" evt="onNext">
                  <p:tgtEl>
                    <p:sldTgt/>
                  </p:tgtEl>
                </p:cond>
              </p:nextCondLst>
            </p:seq>
          </p:childTnLst>
        </p:cTn>
      </p:par>
    </p:tnLst>
  </p:timing>
</p:sld>
</file>

<file path=ppt/slides/slide7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3"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br/>
            <a:r>
              <a:rPr b="1" lang="en-US" sz="3600" spc="-1" strike="noStrike">
                <a:solidFill>
                  <a:srgbClr val="000000"/>
                </a:solidFill>
                <a:latin typeface="Trebuchet MS"/>
                <a:ea typeface="Trebuchet MS"/>
              </a:rPr>
              <a:t>Anonymous communication</a:t>
            </a:r>
            <a:endParaRPr b="0" lang="en-US" sz="3600" spc="-1" strike="noStrike">
              <a:latin typeface="Arial"/>
            </a:endParaRPr>
          </a:p>
        </p:txBody>
      </p:sp>
      <p:pic>
        <p:nvPicPr>
          <p:cNvPr id="534" name="Google Shape;663;p83" descr=""/>
          <p:cNvPicPr/>
          <p:nvPr/>
        </p:nvPicPr>
        <p:blipFill>
          <a:blip r:embed="rId1"/>
          <a:srcRect l="6182" t="38274" r="10729" b="5132"/>
          <a:stretch/>
        </p:blipFill>
        <p:spPr>
          <a:xfrm>
            <a:off x="565200" y="1504800"/>
            <a:ext cx="7597080" cy="3224520"/>
          </a:xfrm>
          <a:prstGeom prst="rect">
            <a:avLst/>
          </a:prstGeom>
          <a:ln>
            <a:noFill/>
          </a:ln>
        </p:spPr>
      </p:pic>
    </p:spTree>
  </p:cSld>
  <p:timing>
    <p:tnLst>
      <p:par>
        <p:cTn id="422" dur="indefinite" restart="never" nodeType="tmRoot">
          <p:childTnLst>
            <p:seq>
              <p:cTn id="423" nodeType="mainSeq"/>
              <p:prevCondLst>
                <p:cond delay="0" evt="onPrev">
                  <p:tgtEl>
                    <p:sldTgt/>
                  </p:tgtEl>
                </p:cond>
              </p:prevCondLst>
              <p:nextCondLst>
                <p:cond delay="0" evt="onNext">
                  <p:tgtEl>
                    <p:sldTgt/>
                  </p:tgtEl>
                </p:cond>
              </p:nextCondLst>
            </p:seq>
          </p:childTnLst>
        </p:cTn>
      </p:par>
    </p:tnLst>
  </p:timing>
</p:sld>
</file>

<file path=ppt/slides/slide7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5"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Threat model</a:t>
            </a:r>
            <a:endParaRPr b="0" lang="en-US" sz="3600" spc="-1" strike="noStrike">
              <a:latin typeface="Arial"/>
            </a:endParaRPr>
          </a:p>
        </p:txBody>
      </p:sp>
      <p:pic>
        <p:nvPicPr>
          <p:cNvPr id="536" name="Google Shape;669;p84" descr=""/>
          <p:cNvPicPr/>
          <p:nvPr/>
        </p:nvPicPr>
        <p:blipFill>
          <a:blip r:embed="rId1"/>
          <a:srcRect l="6003" t="25416" r="10364" b="14469"/>
          <a:stretch/>
        </p:blipFill>
        <p:spPr>
          <a:xfrm>
            <a:off x="548640" y="1504800"/>
            <a:ext cx="7647120" cy="3423960"/>
          </a:xfrm>
          <a:prstGeom prst="rect">
            <a:avLst/>
          </a:prstGeom>
          <a:ln>
            <a:noFill/>
          </a:ln>
        </p:spPr>
      </p:pic>
    </p:spTree>
  </p:cSld>
  <p:timing>
    <p:tnLst>
      <p:par>
        <p:cTn id="424" dur="indefinite" restart="never" nodeType="tmRoot">
          <p:childTnLst>
            <p:seq>
              <p:cTn id="425" nodeType="mainSeq"/>
              <p:prevCondLst>
                <p:cond delay="0" evt="onPrev">
                  <p:tgtEl>
                    <p:sldTgt/>
                  </p:tgtEl>
                </p:cond>
              </p:prevCondLst>
              <p:nextCondLst>
                <p:cond delay="0" evt="onNext">
                  <p:tgtEl>
                    <p:sldTgt/>
                  </p:tgtEl>
                </p:cond>
              </p:nextCondLst>
            </p:seq>
          </p:childTnLst>
        </p:cTn>
      </p:par>
    </p:tnLst>
  </p:timing>
</p:sld>
</file>

<file path=ppt/slides/slide7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7"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How Tor works</a:t>
            </a:r>
            <a:endParaRPr b="0" lang="en-US" sz="3600" spc="-1" strike="noStrike">
              <a:latin typeface="Arial"/>
            </a:endParaRPr>
          </a:p>
        </p:txBody>
      </p:sp>
      <p:sp>
        <p:nvSpPr>
          <p:cNvPr id="538" name="CustomShape 2"/>
          <p:cNvSpPr/>
          <p:nvPr/>
        </p:nvSpPr>
        <p:spPr>
          <a:xfrm>
            <a:off x="5562720" y="1276200"/>
            <a:ext cx="3123360" cy="3648600"/>
          </a:xfrm>
          <a:prstGeom prst="rect">
            <a:avLst/>
          </a:prstGeom>
          <a:noFill/>
          <a:ln>
            <a:noFill/>
          </a:ln>
        </p:spPr>
        <p:style>
          <a:lnRef idx="0"/>
          <a:fillRef idx="0"/>
          <a:effectRef idx="0"/>
          <a:fontRef idx="minor"/>
        </p:style>
        <p:txBody>
          <a:bodyPr lIns="90000" rIns="90000" tIns="91440" bIns="91440"/>
          <a:p>
            <a:pPr>
              <a:lnSpc>
                <a:spcPct val="100000"/>
              </a:lnSpc>
            </a:pPr>
            <a:r>
              <a:rPr b="0" lang="en-US" sz="2400" spc="-1" strike="noStrike">
                <a:solidFill>
                  <a:srgbClr val="000000"/>
                </a:solidFill>
                <a:latin typeface="Trebuchet MS"/>
                <a:ea typeface="Trebuchet MS"/>
              </a:rPr>
              <a:t>Safe(ish) if at least one router honest</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Key challenge: hiding routing information</a:t>
            </a:r>
            <a:endParaRPr b="0" lang="en-US" sz="2400" spc="-1" strike="noStrike">
              <a:latin typeface="Arial"/>
            </a:endParaRPr>
          </a:p>
        </p:txBody>
      </p:sp>
      <p:pic>
        <p:nvPicPr>
          <p:cNvPr id="539" name="Google Shape;677;p85" descr=""/>
          <p:cNvPicPr/>
          <p:nvPr/>
        </p:nvPicPr>
        <p:blipFill>
          <a:blip r:embed="rId1"/>
          <a:stretch/>
        </p:blipFill>
        <p:spPr>
          <a:xfrm>
            <a:off x="552600" y="1428840"/>
            <a:ext cx="4857120" cy="3104280"/>
          </a:xfrm>
          <a:prstGeom prst="rect">
            <a:avLst/>
          </a:prstGeom>
          <a:ln>
            <a:noFill/>
          </a:ln>
        </p:spPr>
      </p:pic>
      <p:sp>
        <p:nvSpPr>
          <p:cNvPr id="540" name="CustomShape 3"/>
          <p:cNvSpPr/>
          <p:nvPr/>
        </p:nvSpPr>
        <p:spPr>
          <a:xfrm>
            <a:off x="990720" y="1504800"/>
            <a:ext cx="1828080" cy="304200"/>
          </a:xfrm>
          <a:prstGeom prst="rect">
            <a:avLst/>
          </a:prstGeom>
          <a:solidFill>
            <a:schemeClr val="lt1"/>
          </a:solidFill>
          <a:ln w="25560">
            <a:solidFill>
              <a:schemeClr val="lt1"/>
            </a:solidFill>
            <a:round/>
          </a:ln>
        </p:spPr>
        <p:style>
          <a:lnRef idx="0"/>
          <a:fillRef idx="0"/>
          <a:effectRef idx="0"/>
          <a:fontRef idx="minor"/>
        </p:style>
      </p:sp>
    </p:spTree>
  </p:cSld>
  <p:timing>
    <p:tnLst>
      <p:par>
        <p:cTn id="426" dur="indefinite" restart="never" nodeType="tmRoot">
          <p:childTnLst>
            <p:seq>
              <p:cTn id="427"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457200" y="205920"/>
            <a:ext cx="838116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Pseudonymity vs anonymity in forums</a:t>
            </a:r>
            <a:endParaRPr b="0" lang="en-US" sz="3600" spc="-1" strike="noStrike">
              <a:latin typeface="Arial"/>
            </a:endParaRPr>
          </a:p>
        </p:txBody>
      </p:sp>
      <p:sp>
        <p:nvSpPr>
          <p:cNvPr id="225"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3000" spc="-1" strike="noStrike">
                <a:solidFill>
                  <a:srgbClr val="000000"/>
                </a:solidFill>
                <a:latin typeface="Trebuchet MS"/>
                <a:ea typeface="Trebuchet MS"/>
              </a:rPr>
              <a:t>Reddit: pick a long-term pseudonym</a:t>
            </a:r>
            <a:endParaRPr b="0" lang="en-US" sz="3000" spc="-1" strike="noStrike">
              <a:latin typeface="Arial"/>
            </a:endParaRPr>
          </a:p>
          <a:p>
            <a:pPr>
              <a:lnSpc>
                <a:spcPct val="100000"/>
              </a:lnSpc>
            </a:pPr>
            <a:endParaRPr b="0" lang="en-US" sz="3000" spc="-1" strike="noStrike">
              <a:latin typeface="Arial"/>
            </a:endParaRPr>
          </a:p>
          <a:p>
            <a:pPr algn="ctr">
              <a:lnSpc>
                <a:spcPct val="100000"/>
              </a:lnSpc>
            </a:pPr>
            <a:r>
              <a:rPr b="0" lang="en-US" sz="3000" spc="-1" strike="noStrike">
                <a:solidFill>
                  <a:srgbClr val="000000"/>
                </a:solidFill>
                <a:latin typeface="Trebuchet MS"/>
                <a:ea typeface="Trebuchet MS"/>
              </a:rPr>
              <a:t>vs. </a:t>
            </a:r>
            <a:endParaRPr b="0" lang="en-US" sz="3000" spc="-1" strike="noStrike">
              <a:latin typeface="Arial"/>
            </a:endParaRPr>
          </a:p>
          <a:p>
            <a:pPr>
              <a:lnSpc>
                <a:spcPct val="100000"/>
              </a:lnSpc>
            </a:pPr>
            <a:endParaRPr b="0" lang="en-US" sz="3000" spc="-1" strike="noStrike">
              <a:latin typeface="Arial"/>
            </a:endParaRPr>
          </a:p>
          <a:p>
            <a:pPr>
              <a:lnSpc>
                <a:spcPct val="100000"/>
              </a:lnSpc>
            </a:pPr>
            <a:r>
              <a:rPr b="0" lang="en-US" sz="3000" spc="-1" strike="noStrike">
                <a:solidFill>
                  <a:srgbClr val="000000"/>
                </a:solidFill>
                <a:latin typeface="Trebuchet MS"/>
                <a:ea typeface="Trebuchet MS"/>
              </a:rPr>
              <a:t>4Chan: make posts with no attribution at all</a:t>
            </a:r>
            <a:endParaRPr b="0" lang="en-US" sz="3000" spc="-1" strike="noStrike">
              <a:latin typeface="Arial"/>
            </a:endParaRPr>
          </a:p>
        </p:txBody>
      </p:sp>
    </p:spTree>
  </p:cSld>
  <p:timing>
    <p:tnLst>
      <p:par>
        <p:cTn id="20" dur="indefinite" restart="never" nodeType="tmRoot">
          <p:childTnLst>
            <p:seq>
              <p:cTn id="21" nodeType="mainSeq"/>
              <p:prevCondLst>
                <p:cond delay="0" evt="onPrev">
                  <p:tgtEl>
                    <p:sldTgt/>
                  </p:tgtEl>
                </p:cond>
              </p:prevCondLst>
              <p:nextCondLst>
                <p:cond delay="0" evt="onNext">
                  <p:tgtEl>
                    <p:sldTgt/>
                  </p:tgtEl>
                </p:cond>
              </p:nextCondLst>
            </p:seq>
          </p:childTnLst>
        </p:cTn>
      </p:par>
    </p:tnLst>
  </p:timing>
</p:sld>
</file>

<file path=ppt/slides/slide8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1"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Solution: layered encryption</a:t>
            </a:r>
            <a:endParaRPr b="0" lang="en-US" sz="3600" spc="-1" strike="noStrike">
              <a:latin typeface="Arial"/>
            </a:endParaRPr>
          </a:p>
        </p:txBody>
      </p:sp>
      <p:sp>
        <p:nvSpPr>
          <p:cNvPr id="542" name="CustomShape 2"/>
          <p:cNvSpPr/>
          <p:nvPr/>
        </p:nvSpPr>
        <p:spPr>
          <a:xfrm>
            <a:off x="5715000" y="1308240"/>
            <a:ext cx="2971080" cy="3724920"/>
          </a:xfrm>
          <a:prstGeom prst="rect">
            <a:avLst/>
          </a:prstGeom>
          <a:noFill/>
          <a:ln>
            <a:noFill/>
          </a:ln>
        </p:spPr>
        <p:style>
          <a:lnRef idx="0"/>
          <a:fillRef idx="0"/>
          <a:effectRef idx="0"/>
          <a:fontRef idx="minor"/>
        </p:style>
        <p:txBody>
          <a:bodyPr lIns="90000" rIns="90000" tIns="91440" bIns="91440"/>
          <a:p>
            <a:pPr>
              <a:lnSpc>
                <a:spcPct val="100000"/>
              </a:lnSpc>
            </a:pPr>
            <a:endParaRPr b="0" lang="en-US" sz="1800" spc="-1" strike="noStrike">
              <a:latin typeface="Arial"/>
            </a:endParaRPr>
          </a:p>
          <a:p>
            <a:pPr>
              <a:lnSpc>
                <a:spcPct val="100000"/>
              </a:lnSpc>
            </a:pPr>
            <a:r>
              <a:rPr b="0" lang="en-US" sz="2000" spc="-1" strike="noStrike">
                <a:solidFill>
                  <a:srgbClr val="000000"/>
                </a:solidFill>
                <a:latin typeface="Trebuchet MS"/>
                <a:ea typeface="Trebuchet MS"/>
              </a:rPr>
              <a:t>Side effect: contents encrypted from </a:t>
            </a:r>
            <a:br/>
            <a:r>
              <a:rPr b="0" lang="en-US" sz="2000" spc="-1" strike="noStrike">
                <a:solidFill>
                  <a:srgbClr val="000000"/>
                </a:solidFill>
                <a:latin typeface="Trebuchet MS"/>
                <a:ea typeface="Trebuchet MS"/>
              </a:rPr>
              <a:t>Alice to exit node</a:t>
            </a:r>
            <a:endParaRPr b="0" lang="en-US" sz="2000" spc="-1" strike="noStrike">
              <a:latin typeface="Arial"/>
            </a:endParaRPr>
          </a:p>
          <a:p>
            <a:pPr>
              <a:lnSpc>
                <a:spcPct val="100000"/>
              </a:lnSpc>
            </a:pPr>
            <a:endParaRPr b="0" lang="en-US" sz="2000" spc="-1" strike="noStrike">
              <a:latin typeface="Arial"/>
            </a:endParaRPr>
          </a:p>
          <a:p>
            <a:pPr>
              <a:lnSpc>
                <a:spcPct val="100000"/>
              </a:lnSpc>
            </a:pPr>
            <a:r>
              <a:rPr b="0" lang="en-US" sz="2000" spc="-1" strike="noStrike" u="sng">
                <a:solidFill>
                  <a:srgbClr val="000000"/>
                </a:solidFill>
                <a:uFillTx/>
                <a:latin typeface="Trebuchet MS"/>
                <a:ea typeface="Trebuchet MS"/>
              </a:rPr>
              <a:t>BUT</a:t>
            </a:r>
            <a:r>
              <a:rPr b="0" lang="en-US" sz="2000" spc="-1" strike="noStrike">
                <a:solidFill>
                  <a:srgbClr val="000000"/>
                </a:solidFill>
                <a:latin typeface="Trebuchet MS"/>
                <a:ea typeface="Trebuchet MS"/>
              </a:rPr>
              <a:t>: Unencrypted from exit node to Bob</a:t>
            </a:r>
            <a:endParaRPr b="0" lang="en-US" sz="2000" spc="-1" strike="noStrike">
              <a:latin typeface="Arial"/>
            </a:endParaRPr>
          </a:p>
        </p:txBody>
      </p:sp>
      <p:pic>
        <p:nvPicPr>
          <p:cNvPr id="543" name="Google Shape;686;p86" descr=""/>
          <p:cNvPicPr/>
          <p:nvPr/>
        </p:nvPicPr>
        <p:blipFill>
          <a:blip r:embed="rId1"/>
          <a:stretch/>
        </p:blipFill>
        <p:spPr>
          <a:xfrm>
            <a:off x="533520" y="1752480"/>
            <a:ext cx="5042880" cy="2593440"/>
          </a:xfrm>
          <a:prstGeom prst="rect">
            <a:avLst/>
          </a:prstGeom>
          <a:ln>
            <a:noFill/>
          </a:ln>
        </p:spPr>
      </p:pic>
      <p:sp>
        <p:nvSpPr>
          <p:cNvPr id="544" name="CustomShape 3"/>
          <p:cNvSpPr/>
          <p:nvPr/>
        </p:nvSpPr>
        <p:spPr>
          <a:xfrm>
            <a:off x="1981080" y="1447920"/>
            <a:ext cx="1980360" cy="456480"/>
          </a:xfrm>
          <a:prstGeom prst="rect">
            <a:avLst/>
          </a:prstGeom>
          <a:solidFill>
            <a:schemeClr val="lt1"/>
          </a:solidFill>
          <a:ln w="25560">
            <a:solidFill>
              <a:schemeClr val="lt1"/>
            </a:solidFill>
            <a:round/>
          </a:ln>
        </p:spPr>
        <p:style>
          <a:lnRef idx="0"/>
          <a:fillRef idx="0"/>
          <a:effectRef idx="0"/>
          <a:fontRef idx="minor"/>
        </p:style>
      </p:sp>
    </p:spTree>
  </p:cSld>
  <p:timing>
    <p:tnLst>
      <p:par>
        <p:cTn id="428" dur="indefinite" restart="never" nodeType="tmRoot">
          <p:childTnLst>
            <p:seq>
              <p:cTn id="429" nodeType="mainSeq"/>
              <p:prevCondLst>
                <p:cond delay="0" evt="onPrev">
                  <p:tgtEl>
                    <p:sldTgt/>
                  </p:tgtEl>
                </p:cond>
              </p:prevCondLst>
              <p:nextCondLst>
                <p:cond delay="0" evt="onNext">
                  <p:tgtEl>
                    <p:sldTgt/>
                  </p:tgtEl>
                </p:cond>
              </p:nextCondLst>
            </p:seq>
          </p:childTnLst>
        </p:cTn>
      </p:par>
    </p:tnLst>
  </p:timing>
</p:sld>
</file>

<file path=ppt/slides/slide8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5"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Hidden services</a:t>
            </a:r>
            <a:endParaRPr b="0" lang="en-US" sz="3600" spc="-1" strike="noStrike">
              <a:latin typeface="Arial"/>
            </a:endParaRPr>
          </a:p>
        </p:txBody>
      </p:sp>
      <p:sp>
        <p:nvSpPr>
          <p:cNvPr id="546"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a:lnSpc>
                <a:spcPct val="100000"/>
              </a:lnSpc>
            </a:pPr>
            <a:r>
              <a:rPr b="0" lang="en-US" sz="2400" spc="-1" strike="noStrike">
                <a:solidFill>
                  <a:srgbClr val="000000"/>
                </a:solidFill>
                <a:latin typeface="Trebuchet MS"/>
                <a:ea typeface="Trebuchet MS"/>
              </a:rPr>
              <a:t>What if the </a:t>
            </a:r>
            <a:r>
              <a:rPr b="0" lang="en-US" sz="2400" spc="-1" strike="noStrike" u="sng">
                <a:solidFill>
                  <a:srgbClr val="000000"/>
                </a:solidFill>
                <a:uFillTx/>
                <a:latin typeface="Trebuchet MS"/>
                <a:ea typeface="Trebuchet MS"/>
              </a:rPr>
              <a:t>server</a:t>
            </a:r>
            <a:r>
              <a:rPr b="0" lang="en-US" sz="2400" spc="-1" strike="noStrike">
                <a:solidFill>
                  <a:srgbClr val="000000"/>
                </a:solidFill>
                <a:latin typeface="Trebuchet MS"/>
                <a:ea typeface="Trebuchet MS"/>
              </a:rPr>
              <a:t> wants to hide its address?</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000000"/>
                </a:solidFill>
                <a:latin typeface="Trebuchet MS"/>
                <a:ea typeface="Trebuchet MS"/>
              </a:rPr>
              <a:t>Simplified:</a:t>
            </a:r>
            <a:endParaRPr b="0" lang="en-US" sz="2400" spc="-1" strike="noStrike">
              <a:latin typeface="Arial"/>
            </a:endParaRPr>
          </a:p>
          <a:p>
            <a:pPr marL="514440" indent="-513720">
              <a:lnSpc>
                <a:spcPct val="100000"/>
              </a:lnSpc>
              <a:buClr>
                <a:srgbClr val="000000"/>
              </a:buClr>
              <a:buFont typeface="Arial"/>
              <a:buAutoNum type="arabicPeriod"/>
            </a:pPr>
            <a:r>
              <a:rPr b="0" lang="en-US" sz="2400" spc="-1" strike="noStrike">
                <a:solidFill>
                  <a:srgbClr val="000000"/>
                </a:solidFill>
                <a:latin typeface="Trebuchet MS"/>
                <a:ea typeface="Trebuchet MS"/>
              </a:rPr>
              <a:t>Connect to “rendezvous point” through Tor</a:t>
            </a:r>
            <a:endParaRPr b="0" lang="en-US" sz="2400" spc="-1" strike="noStrike">
              <a:latin typeface="Arial"/>
            </a:endParaRPr>
          </a:p>
          <a:p>
            <a:pPr marL="514440" indent="-513720">
              <a:lnSpc>
                <a:spcPct val="100000"/>
              </a:lnSpc>
              <a:buClr>
                <a:srgbClr val="000000"/>
              </a:buClr>
              <a:buFont typeface="Arial"/>
              <a:buAutoNum type="arabicPeriod"/>
            </a:pPr>
            <a:r>
              <a:rPr b="0" lang="en-US" sz="2400" spc="-1" strike="noStrike">
                <a:solidFill>
                  <a:srgbClr val="000000"/>
                </a:solidFill>
                <a:latin typeface="Trebuchet MS"/>
                <a:ea typeface="Trebuchet MS"/>
              </a:rPr>
              <a:t>Publish name → rendezvous point mapping</a:t>
            </a:r>
            <a:endParaRPr b="0" lang="en-US" sz="2400" spc="-1" strike="noStrike">
              <a:latin typeface="Arial"/>
            </a:endParaRPr>
          </a:p>
          <a:p>
            <a:pPr marL="514440" indent="-513720">
              <a:lnSpc>
                <a:spcPct val="100000"/>
              </a:lnSpc>
              <a:buClr>
                <a:srgbClr val="000000"/>
              </a:buClr>
              <a:buFont typeface="Arial"/>
              <a:buAutoNum type="arabicPeriod"/>
            </a:pPr>
            <a:r>
              <a:rPr b="0" lang="en-US" sz="2400" spc="-1" strike="noStrike">
                <a:solidFill>
                  <a:srgbClr val="000000"/>
                </a:solidFill>
                <a:latin typeface="Trebuchet MS"/>
                <a:ea typeface="Trebuchet MS"/>
              </a:rPr>
              <a:t>Client connects to rendezvous point</a:t>
            </a:r>
            <a:endParaRPr b="0" lang="en-US" sz="2400" spc="-1" strike="noStrike">
              <a:latin typeface="Arial"/>
            </a:endParaRPr>
          </a:p>
          <a:p>
            <a:pPr marL="514440" indent="-361080">
              <a:lnSpc>
                <a:spcPct val="100000"/>
              </a:lnSpc>
            </a:pPr>
            <a:endParaRPr b="0" lang="en-US" sz="2400" spc="-1" strike="noStrike">
              <a:latin typeface="Arial"/>
            </a:endParaRPr>
          </a:p>
          <a:p>
            <a:pPr marL="514440" indent="-361080">
              <a:lnSpc>
                <a:spcPct val="100000"/>
              </a:lnSpc>
            </a:pPr>
            <a:r>
              <a:rPr b="0" lang="en-US" sz="2400" spc="-1" strike="noStrike">
                <a:solidFill>
                  <a:srgbClr val="000000"/>
                </a:solidFill>
                <a:latin typeface="Trebuchet MS"/>
                <a:ea typeface="Trebuchet MS"/>
              </a:rPr>
              <a:t>Onion address looks like </a:t>
            </a:r>
            <a:r>
              <a:rPr b="1" lang="en-US" sz="2400" spc="-1" strike="noStrike">
                <a:solidFill>
                  <a:srgbClr val="000000"/>
                </a:solidFill>
                <a:latin typeface="Consolas"/>
                <a:ea typeface="Consolas"/>
              </a:rPr>
              <a:t>http://3g2upl4pq6kufc4m.onion/</a:t>
            </a:r>
            <a:r>
              <a:rPr b="1" lang="en-US" sz="2400" spc="-1" strike="noStrike">
                <a:solidFill>
                  <a:srgbClr val="000000"/>
                </a:solidFill>
                <a:latin typeface="Trebuchet MS"/>
                <a:ea typeface="Trebuchet MS"/>
              </a:rPr>
              <a:t> </a:t>
            </a:r>
            <a:endParaRPr b="0" lang="en-US" sz="2400" spc="-1" strike="noStrike">
              <a:latin typeface="Arial"/>
            </a:endParaRPr>
          </a:p>
        </p:txBody>
      </p:sp>
    </p:spTree>
  </p:cSld>
  <p:timing>
    <p:tnLst>
      <p:par>
        <p:cTn id="430" dur="indefinite" restart="never" nodeType="tmRoot">
          <p:childTnLst>
            <p:seq>
              <p:cTn id="431" nodeType="mainSeq"/>
              <p:prevCondLst>
                <p:cond delay="0" evt="onPrev">
                  <p:tgtEl>
                    <p:sldTgt/>
                  </p:tgtEl>
                </p:cond>
              </p:prevCondLst>
              <p:nextCondLst>
                <p:cond delay="0" evt="onNext">
                  <p:tgtEl>
                    <p:sldTgt/>
                  </p:tgtEl>
                </p:cond>
              </p:nextCondLst>
            </p:seq>
          </p:childTnLst>
        </p:cTn>
      </p:par>
    </p:tnLst>
  </p:timing>
</p:sld>
</file>

<file path=ppt/slides/slide8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7"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Silk Road</a:t>
            </a:r>
            <a:endParaRPr b="0" lang="en-US" sz="3600" spc="-1" strike="noStrike">
              <a:latin typeface="Arial"/>
            </a:endParaRPr>
          </a:p>
        </p:txBody>
      </p:sp>
      <p:sp>
        <p:nvSpPr>
          <p:cNvPr id="548"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marL="457200" indent="-456480">
              <a:lnSpc>
                <a:spcPct val="100000"/>
              </a:lnSpc>
              <a:buClr>
                <a:srgbClr val="a3a3a3"/>
              </a:buClr>
              <a:buFont typeface="Arial"/>
              <a:buChar char="•"/>
            </a:pPr>
            <a:r>
              <a:rPr b="0" lang="en-US" sz="3000" spc="-1" strike="noStrike">
                <a:solidFill>
                  <a:srgbClr val="000000"/>
                </a:solidFill>
                <a:latin typeface="Trebuchet MS"/>
                <a:ea typeface="Trebuchet MS"/>
              </a:rPr>
              <a:t>Communication: Tor hidden service</a:t>
            </a:r>
            <a:endParaRPr b="0" lang="en-US" sz="3000" spc="-1" strike="noStrike">
              <a:latin typeface="Arial"/>
            </a:endParaRPr>
          </a:p>
          <a:p>
            <a:pPr marL="457200" indent="-266040">
              <a:lnSpc>
                <a:spcPct val="100000"/>
              </a:lnSpc>
            </a:pPr>
            <a:endParaRPr b="0" lang="en-US" sz="3000" spc="-1" strike="noStrike">
              <a:latin typeface="Arial"/>
            </a:endParaRPr>
          </a:p>
          <a:p>
            <a:pPr marL="457200" indent="-456480">
              <a:lnSpc>
                <a:spcPct val="100000"/>
              </a:lnSpc>
              <a:buClr>
                <a:srgbClr val="a3a3a3"/>
              </a:buClr>
              <a:buFont typeface="Arial"/>
              <a:buChar char="•"/>
            </a:pPr>
            <a:r>
              <a:rPr b="0" lang="en-US" sz="3000" spc="-1" strike="noStrike">
                <a:solidFill>
                  <a:srgbClr val="000000"/>
                </a:solidFill>
                <a:latin typeface="Trebuchet MS"/>
                <a:ea typeface="Trebuchet MS"/>
              </a:rPr>
              <a:t>Payment: Bitcoin</a:t>
            </a:r>
            <a:endParaRPr b="0" lang="en-US" sz="3000" spc="-1" strike="noStrike">
              <a:latin typeface="Arial"/>
            </a:endParaRPr>
          </a:p>
          <a:p>
            <a:pPr marL="457200" indent="-266040">
              <a:lnSpc>
                <a:spcPct val="100000"/>
              </a:lnSpc>
            </a:pPr>
            <a:endParaRPr b="0" lang="en-US" sz="3000" spc="-1" strike="noStrike">
              <a:latin typeface="Arial"/>
            </a:endParaRPr>
          </a:p>
          <a:p>
            <a:pPr marL="457200" indent="-456480">
              <a:lnSpc>
                <a:spcPct val="100000"/>
              </a:lnSpc>
              <a:buClr>
                <a:srgbClr val="a3a3a3"/>
              </a:buClr>
              <a:buFont typeface="Arial"/>
              <a:buChar char="•"/>
            </a:pPr>
            <a:r>
              <a:rPr b="0" lang="en-US" sz="3000" spc="-1" strike="noStrike">
                <a:solidFill>
                  <a:srgbClr val="000000"/>
                </a:solidFill>
                <a:latin typeface="Trebuchet MS"/>
                <a:ea typeface="Trebuchet MS"/>
              </a:rPr>
              <a:t>Security?</a:t>
            </a:r>
            <a:endParaRPr b="0" lang="en-US" sz="3000" spc="-1" strike="noStrike">
              <a:latin typeface="Arial"/>
            </a:endParaRPr>
          </a:p>
          <a:p>
            <a:pPr marL="457200" indent="-266040">
              <a:lnSpc>
                <a:spcPct val="100000"/>
              </a:lnSpc>
            </a:pPr>
            <a:endParaRPr b="0" lang="en-US" sz="3000" spc="-1" strike="noStrike">
              <a:latin typeface="Arial"/>
            </a:endParaRPr>
          </a:p>
          <a:p>
            <a:pPr marL="457200" indent="-456480">
              <a:lnSpc>
                <a:spcPct val="100000"/>
              </a:lnSpc>
              <a:buClr>
                <a:srgbClr val="a3a3a3"/>
              </a:buClr>
              <a:buFont typeface="Arial"/>
              <a:buChar char="•"/>
            </a:pPr>
            <a:r>
              <a:rPr b="0" lang="en-US" sz="3000" spc="-1" strike="noStrike">
                <a:solidFill>
                  <a:srgbClr val="000000"/>
                </a:solidFill>
                <a:latin typeface="Trebuchet MS"/>
                <a:ea typeface="Trebuchet MS"/>
              </a:rPr>
              <a:t>Anonymous shipping?</a:t>
            </a:r>
            <a:endParaRPr b="0" lang="en-US" sz="3000" spc="-1" strike="noStrike">
              <a:latin typeface="Arial"/>
            </a:endParaRPr>
          </a:p>
        </p:txBody>
      </p:sp>
    </p:spTree>
  </p:cSld>
  <p:timing>
    <p:tnLst>
      <p:par>
        <p:cTn id="432" dur="indefinite" restart="never" nodeType="tmRoot">
          <p:childTnLst>
            <p:seq>
              <p:cTn id="433"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CustomShape 1"/>
          <p:cNvSpPr/>
          <p:nvPr/>
        </p:nvSpPr>
        <p:spPr>
          <a:xfrm>
            <a:off x="457200" y="205920"/>
            <a:ext cx="8228880" cy="856440"/>
          </a:xfrm>
          <a:prstGeom prst="rect">
            <a:avLst/>
          </a:prstGeom>
          <a:noFill/>
          <a:ln>
            <a:noFill/>
          </a:ln>
        </p:spPr>
        <p:style>
          <a:lnRef idx="0"/>
          <a:fillRef idx="0"/>
          <a:effectRef idx="0"/>
          <a:fontRef idx="minor"/>
        </p:style>
        <p:txBody>
          <a:bodyPr lIns="90000" rIns="90000" tIns="91440" bIns="91440" anchor="b"/>
          <a:p>
            <a:pPr>
              <a:lnSpc>
                <a:spcPct val="100000"/>
              </a:lnSpc>
            </a:pPr>
            <a:r>
              <a:rPr b="1" lang="en-US" sz="3600" spc="-1" strike="noStrike">
                <a:solidFill>
                  <a:srgbClr val="000000"/>
                </a:solidFill>
                <a:latin typeface="Trebuchet MS"/>
                <a:ea typeface="Trebuchet MS"/>
              </a:rPr>
              <a:t>Why is unlinkability needed?</a:t>
            </a:r>
            <a:endParaRPr b="0" lang="en-US" sz="3600" spc="-1" strike="noStrike">
              <a:latin typeface="Arial"/>
            </a:endParaRPr>
          </a:p>
        </p:txBody>
      </p:sp>
      <p:sp>
        <p:nvSpPr>
          <p:cNvPr id="227" name="CustomShape 2"/>
          <p:cNvSpPr/>
          <p:nvPr/>
        </p:nvSpPr>
        <p:spPr>
          <a:xfrm>
            <a:off x="457200" y="1200240"/>
            <a:ext cx="8228880" cy="3724920"/>
          </a:xfrm>
          <a:prstGeom prst="rect">
            <a:avLst/>
          </a:prstGeom>
          <a:noFill/>
          <a:ln>
            <a:noFill/>
          </a:ln>
        </p:spPr>
        <p:style>
          <a:lnRef idx="0"/>
          <a:fillRef idx="0"/>
          <a:effectRef idx="0"/>
          <a:fontRef idx="minor"/>
        </p:style>
        <p:txBody>
          <a:bodyPr lIns="90000" rIns="90000" tIns="91440" bIns="91440"/>
          <a:p>
            <a:pPr marL="514440" indent="-323280">
              <a:lnSpc>
                <a:spcPct val="100000"/>
              </a:lnSpc>
            </a:pPr>
            <a:endParaRPr b="0" lang="en-US" sz="1800" spc="-1" strike="noStrike">
              <a:latin typeface="Arial"/>
            </a:endParaRPr>
          </a:p>
          <a:p>
            <a:pPr marL="514440" indent="-513720">
              <a:lnSpc>
                <a:spcPct val="100000"/>
              </a:lnSpc>
              <a:buClr>
                <a:srgbClr val="000000"/>
              </a:buClr>
              <a:buFont typeface="Trebuchet MS"/>
              <a:buAutoNum type="arabicPeriod"/>
            </a:pPr>
            <a:r>
              <a:rPr b="0" lang="en-US" sz="3000" spc="-1" strike="noStrike">
                <a:solidFill>
                  <a:srgbClr val="000000"/>
                </a:solidFill>
                <a:latin typeface="Trebuchet MS"/>
                <a:ea typeface="Trebuchet MS"/>
              </a:rPr>
              <a:t>Many Bitcoin services require real identity</a:t>
            </a:r>
            <a:endParaRPr b="0" lang="en-US" sz="3000" spc="-1" strike="noStrike">
              <a:latin typeface="Arial"/>
            </a:endParaRPr>
          </a:p>
          <a:p>
            <a:pPr marL="514440" indent="-323280">
              <a:lnSpc>
                <a:spcPct val="100000"/>
              </a:lnSpc>
            </a:pPr>
            <a:endParaRPr b="0" lang="en-US" sz="3000" spc="-1" strike="noStrike">
              <a:latin typeface="Arial"/>
            </a:endParaRPr>
          </a:p>
          <a:p>
            <a:pPr marL="514440" indent="-323280">
              <a:lnSpc>
                <a:spcPct val="100000"/>
              </a:lnSpc>
            </a:pPr>
            <a:endParaRPr b="0" lang="en-US" sz="3000" spc="-1" strike="noStrike">
              <a:latin typeface="Arial"/>
            </a:endParaRPr>
          </a:p>
          <a:p>
            <a:pPr marL="514440" indent="-513720">
              <a:lnSpc>
                <a:spcPct val="100000"/>
              </a:lnSpc>
              <a:buClr>
                <a:srgbClr val="000000"/>
              </a:buClr>
              <a:buFont typeface="Trebuchet MS"/>
              <a:buAutoNum type="arabicPeriod"/>
            </a:pPr>
            <a:r>
              <a:rPr b="0" lang="en-US" sz="3000" spc="-1" strike="noStrike">
                <a:solidFill>
                  <a:srgbClr val="000000"/>
                </a:solidFill>
                <a:latin typeface="Trebuchet MS"/>
                <a:ea typeface="Trebuchet MS"/>
              </a:rPr>
              <a:t>Linked profiles can be deanonymized by a variety of side channels</a:t>
            </a:r>
            <a:endParaRPr b="0" lang="en-US" sz="3000" spc="-1" strike="noStrike">
              <a:latin typeface="Arial"/>
            </a:endParaRPr>
          </a:p>
        </p:txBody>
      </p:sp>
    </p:spTree>
  </p:cSld>
  <p:timing>
    <p:tnLst>
      <p:par>
        <p:cTn id="22" dur="indefinite" restart="never" nodeType="tmRoot">
          <p:childTnLst>
            <p:seq>
              <p:cTn id="23"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528</TotalTime>
  <Application>LibreOffice/5.4.3.2$MacOSX_X86_64 LibreOffice_project/92a7159f7e4af62137622921e809f8546db437e5</Application>
  <Words>1964</Words>
  <Paragraphs>545</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2019-04-02T10:55:33Z</dcterms:modified>
  <cp:revision>8</cp:revision>
  <dc:subject/>
  <dc:title>Lecture 6</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81</vt:i4>
  </property>
  <property fmtid="{D5CDD505-2E9C-101B-9397-08002B2CF9AE}" pid="8" name="PresentationFormat">
    <vt:lpwstr>On-screen Show (16:9)</vt:lpwstr>
  </property>
  <property fmtid="{D5CDD505-2E9C-101B-9397-08002B2CF9AE}" pid="9" name="ScaleCrop">
    <vt:bool>0</vt:bool>
  </property>
  <property fmtid="{D5CDD505-2E9C-101B-9397-08002B2CF9AE}" pid="10" name="ShareDoc">
    <vt:bool>0</vt:bool>
  </property>
  <property fmtid="{D5CDD505-2E9C-101B-9397-08002B2CF9AE}" pid="11" name="Slides">
    <vt:i4>81</vt:i4>
  </property>
</Properties>
</file>